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068" autoAdjust="0"/>
  </p:normalViewPr>
  <p:slideViewPr>
    <p:cSldViewPr snapToGrid="0">
      <p:cViewPr>
        <p:scale>
          <a:sx n="47" d="100"/>
          <a:sy n="47" d="100"/>
        </p:scale>
        <p:origin x="656" y="376"/>
      </p:cViewPr>
      <p:guideLst/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</a:t>
            </a:r>
            <a:endParaRPr lang="en-US" altLang="ko-KR" dirty="0"/>
          </a:p>
          <a:p>
            <a:r>
              <a:rPr lang="ko-KR" altLang="en-US" dirty="0"/>
              <a:t>분석 배경 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1) </a:t>
            </a:r>
            <a:r>
              <a:rPr lang="ko-KR" altLang="en-US" dirty="0"/>
              <a:t>서울시의 인프라</a:t>
            </a:r>
            <a:r>
              <a:rPr lang="en-US" altLang="ko-KR" dirty="0"/>
              <a:t>(</a:t>
            </a:r>
            <a:r>
              <a:rPr lang="ko-KR" altLang="en-US" dirty="0"/>
              <a:t>주차장</a:t>
            </a:r>
            <a:r>
              <a:rPr lang="en-US" altLang="ko-KR" dirty="0"/>
              <a:t>, </a:t>
            </a:r>
            <a:r>
              <a:rPr lang="ko-KR" altLang="en-US" dirty="0"/>
              <a:t>지하철 역</a:t>
            </a:r>
            <a:r>
              <a:rPr lang="en-US" altLang="ko-KR" dirty="0"/>
              <a:t>, </a:t>
            </a:r>
            <a:r>
              <a:rPr lang="ko-KR" altLang="en-US" dirty="0"/>
              <a:t>가구 수</a:t>
            </a:r>
            <a:r>
              <a:rPr lang="en-US" altLang="ko-KR" dirty="0"/>
              <a:t>) </a:t>
            </a:r>
            <a:r>
              <a:rPr lang="ko-KR" altLang="en-US" dirty="0"/>
              <a:t>관련 요인과 상권 발달 정도</a:t>
            </a:r>
            <a:r>
              <a:rPr lang="en-US" altLang="ko-KR" dirty="0"/>
              <a:t>(</a:t>
            </a:r>
            <a:r>
              <a:rPr lang="ko-KR" altLang="en-US" dirty="0" err="1"/>
              <a:t>월매출</a:t>
            </a:r>
            <a:r>
              <a:rPr lang="en-US" altLang="ko-KR" dirty="0"/>
              <a:t>, </a:t>
            </a:r>
            <a:r>
              <a:rPr lang="ko-KR" altLang="en-US" dirty="0"/>
              <a:t>유동인구 수</a:t>
            </a:r>
            <a:r>
              <a:rPr lang="en-US" altLang="ko-KR" dirty="0"/>
              <a:t>, </a:t>
            </a:r>
            <a:r>
              <a:rPr lang="ko-KR" altLang="en-US" dirty="0"/>
              <a:t>점포 수</a:t>
            </a:r>
            <a:r>
              <a:rPr lang="en-US" altLang="ko-KR" dirty="0"/>
              <a:t>) </a:t>
            </a:r>
            <a:r>
              <a:rPr lang="ko-KR" altLang="en-US" dirty="0"/>
              <a:t>관련 요인 간 영향을 미치는지 파악하고자 함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ko-KR" altLang="en-US" dirty="0"/>
              <a:t>분석배경 </a:t>
            </a:r>
            <a:r>
              <a:rPr lang="en-US" altLang="ko-KR" dirty="0"/>
              <a:t>1) </a:t>
            </a:r>
            <a:r>
              <a:rPr lang="ko-KR" altLang="en-US" dirty="0"/>
              <a:t>위와 같이 수정</a:t>
            </a:r>
            <a:r>
              <a:rPr lang="en-US" altLang="ko-KR" dirty="0"/>
              <a:t>, 2)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연구 목적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1)’</a:t>
            </a:r>
            <a:r>
              <a:rPr lang="ko-KR" altLang="en-US" dirty="0"/>
              <a:t>이 연구의 목적은 도심권과 </a:t>
            </a:r>
            <a:r>
              <a:rPr lang="ko-KR" altLang="en-US" dirty="0" err="1"/>
              <a:t>비도심권의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ko-KR" altLang="en-US" dirty="0" err="1"/>
              <a:t>워딩</a:t>
            </a:r>
            <a:r>
              <a:rPr lang="ko-KR" altLang="en-US" dirty="0"/>
              <a:t> 삭제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502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689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되어있으면 </a:t>
            </a:r>
            <a:r>
              <a:rPr lang="en-US" altLang="ko-KR" dirty="0"/>
              <a:t>-&gt; </a:t>
            </a:r>
            <a:r>
              <a:rPr lang="ko-KR" altLang="en-US" dirty="0"/>
              <a:t>되어 있다면</a:t>
            </a:r>
            <a:endParaRPr lang="en-US" altLang="ko-KR" dirty="0"/>
          </a:p>
          <a:p>
            <a:r>
              <a:rPr lang="ko-KR" altLang="en-US" dirty="0"/>
              <a:t>덜 되 있으면 </a:t>
            </a:r>
            <a:r>
              <a:rPr lang="en-US" altLang="ko-KR" dirty="0"/>
              <a:t>-&gt; </a:t>
            </a:r>
            <a:r>
              <a:rPr lang="ko-KR" altLang="en-US" dirty="0"/>
              <a:t>덜 되어 있다면</a:t>
            </a:r>
          </a:p>
        </p:txBody>
      </p:sp>
    </p:spTree>
    <p:extLst>
      <p:ext uri="{BB962C8B-B14F-4D97-AF65-F5344CB8AC3E}">
        <p14:creationId xmlns:p14="http://schemas.microsoft.com/office/powerpoint/2010/main" val="1479034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존재한다는 것을 도출 </a:t>
            </a:r>
            <a:r>
              <a:rPr lang="en-US" altLang="ko-KR" dirty="0"/>
              <a:t>-&gt; </a:t>
            </a:r>
            <a:r>
              <a:rPr lang="ko-KR" altLang="en-US" dirty="0"/>
              <a:t>존재한다는 결론을 도출</a:t>
            </a:r>
          </a:p>
        </p:txBody>
      </p:sp>
    </p:spTree>
    <p:extLst>
      <p:ext uri="{BB962C8B-B14F-4D97-AF65-F5344CB8AC3E}">
        <p14:creationId xmlns:p14="http://schemas.microsoft.com/office/powerpoint/2010/main" val="3159250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271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376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6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62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하이퍼링크 다 지우는 게 깔끔할 것 같습니다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2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인프라 관련 데이터셋 </a:t>
            </a:r>
            <a:r>
              <a:rPr lang="en-US" altLang="ko-KR" dirty="0"/>
              <a:t>/ </a:t>
            </a:r>
            <a:r>
              <a:rPr lang="ko-KR" altLang="en-US" dirty="0"/>
              <a:t>상권 발달 관련 데이터셋 이렇게 분류해주면 좋을 것 같아요</a:t>
            </a:r>
            <a:endParaRPr lang="en-US" altLang="ko-KR" dirty="0"/>
          </a:p>
          <a:p>
            <a:r>
              <a:rPr lang="ko-KR" altLang="en-US" dirty="0"/>
              <a:t>지하철</a:t>
            </a:r>
            <a:r>
              <a:rPr lang="en-US" altLang="ko-KR" dirty="0"/>
              <a:t>, </a:t>
            </a:r>
            <a:r>
              <a:rPr lang="ko-KR" altLang="en-US" dirty="0"/>
              <a:t>주차장</a:t>
            </a:r>
            <a:r>
              <a:rPr lang="en-US" altLang="ko-KR" dirty="0"/>
              <a:t>, </a:t>
            </a:r>
            <a:r>
              <a:rPr lang="ko-KR" altLang="en-US" dirty="0"/>
              <a:t>주택종류별 </a:t>
            </a:r>
            <a:r>
              <a:rPr lang="en-US" altLang="ko-KR" dirty="0"/>
              <a:t>– </a:t>
            </a:r>
            <a:r>
              <a:rPr lang="ko-KR" altLang="en-US" dirty="0"/>
              <a:t>인프라 관련</a:t>
            </a:r>
            <a:endParaRPr lang="en-US" altLang="ko-KR" dirty="0"/>
          </a:p>
          <a:p>
            <a:r>
              <a:rPr lang="ko-KR" altLang="en-US" dirty="0"/>
              <a:t>추정매출</a:t>
            </a:r>
            <a:r>
              <a:rPr lang="en-US" altLang="ko-KR" dirty="0"/>
              <a:t>, </a:t>
            </a:r>
            <a:r>
              <a:rPr lang="ko-KR" altLang="en-US" dirty="0"/>
              <a:t>길단위인구</a:t>
            </a:r>
            <a:r>
              <a:rPr lang="en-US" altLang="ko-KR" dirty="0"/>
              <a:t>, </a:t>
            </a:r>
            <a:r>
              <a:rPr lang="ko-KR" altLang="en-US" dirty="0"/>
              <a:t>점포 </a:t>
            </a:r>
            <a:r>
              <a:rPr lang="en-US" altLang="ko-KR" dirty="0"/>
              <a:t>– </a:t>
            </a:r>
            <a:r>
              <a:rPr lang="ko-KR" altLang="en-US" dirty="0"/>
              <a:t>상권 발달 관련</a:t>
            </a:r>
          </a:p>
        </p:txBody>
      </p:sp>
    </p:spTree>
    <p:extLst>
      <p:ext uri="{BB962C8B-B14F-4D97-AF65-F5344CB8AC3E}">
        <p14:creationId xmlns:p14="http://schemas.microsoft.com/office/powerpoint/2010/main" val="406091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4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+ </a:t>
            </a:r>
            <a:r>
              <a:rPr lang="ko-KR" altLang="en-US"/>
              <a:t>여기 </a:t>
            </a:r>
            <a:r>
              <a:rPr lang="en-US" altLang="ko-KR" dirty="0"/>
              <a:t>SPSS </a:t>
            </a:r>
            <a:r>
              <a:rPr lang="ko-KR" altLang="en-US" dirty="0"/>
              <a:t>표는 화요일에 다시 돌려서 추가 예정</a:t>
            </a:r>
          </a:p>
        </p:txBody>
      </p:sp>
    </p:spTree>
    <p:extLst>
      <p:ext uri="{BB962C8B-B14F-4D97-AF65-F5344CB8AC3E}">
        <p14:creationId xmlns:p14="http://schemas.microsoft.com/office/powerpoint/2010/main" val="648710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업종 분류와 점포 수 간의 상호작용이 있는지를 확인하는 가설</a:t>
            </a:r>
            <a:r>
              <a:rPr lang="en-US" altLang="ko-KR" dirty="0"/>
              <a:t>X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-&gt; </a:t>
            </a:r>
            <a:r>
              <a:rPr lang="ko-KR" altLang="en-US" dirty="0"/>
              <a:t>주변 인프라가 갖추어져 있는 정도가 상권 발달 정도에 영향을 미치는지 확인하는 가설 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유동인구 수가 많다는 것도 상권이 어느 정도 발달했다고 볼 수 있기 때문에 인프라</a:t>
            </a:r>
            <a:r>
              <a:rPr lang="en-US" altLang="ko-KR" dirty="0"/>
              <a:t>(</a:t>
            </a:r>
            <a:r>
              <a:rPr lang="ko-KR" altLang="en-US" dirty="0"/>
              <a:t>주차장</a:t>
            </a:r>
            <a:r>
              <a:rPr lang="en-US" altLang="ko-KR" dirty="0"/>
              <a:t>) </a:t>
            </a:r>
            <a:r>
              <a:rPr lang="ko-KR" altLang="en-US" dirty="0"/>
              <a:t>변수와 상권 발달</a:t>
            </a:r>
            <a:r>
              <a:rPr lang="en-US" altLang="ko-KR" dirty="0"/>
              <a:t>(</a:t>
            </a:r>
            <a:r>
              <a:rPr lang="ko-KR" altLang="en-US" dirty="0"/>
              <a:t>유동인구 수</a:t>
            </a:r>
            <a:r>
              <a:rPr lang="en-US" altLang="ko-KR" dirty="0"/>
              <a:t>)</a:t>
            </a:r>
            <a:r>
              <a:rPr lang="ko-KR" altLang="en-US" dirty="0"/>
              <a:t>의 관계로 설명해야 할 것 같아요</a:t>
            </a:r>
          </a:p>
        </p:txBody>
      </p:sp>
    </p:spTree>
    <p:extLst>
      <p:ext uri="{BB962C8B-B14F-4D97-AF65-F5344CB8AC3E}">
        <p14:creationId xmlns:p14="http://schemas.microsoft.com/office/powerpoint/2010/main" val="333189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인사이트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유의확률이 </a:t>
            </a:r>
            <a:r>
              <a:rPr lang="en-US" altLang="ko-KR" dirty="0"/>
              <a:t>0.05 </a:t>
            </a:r>
            <a:r>
              <a:rPr lang="ko-KR" altLang="en-US" dirty="0"/>
              <a:t>이하로</a:t>
            </a:r>
            <a:r>
              <a:rPr lang="en-US" altLang="ko-KR" dirty="0"/>
              <a:t>, </a:t>
            </a:r>
            <a:r>
              <a:rPr lang="ko-KR" altLang="en-US" dirty="0"/>
              <a:t>그룹 </a:t>
            </a:r>
            <a:r>
              <a:rPr lang="en-US" altLang="ko-KR" dirty="0"/>
              <a:t>5</a:t>
            </a:r>
            <a:r>
              <a:rPr lang="ko-KR" altLang="en-US" dirty="0"/>
              <a:t>개 간의 </a:t>
            </a:r>
            <a:r>
              <a:rPr lang="ko-KR" altLang="en-US" dirty="0" err="1"/>
              <a:t>평균유동인구</a:t>
            </a:r>
            <a:r>
              <a:rPr lang="ko-KR" altLang="en-US" dirty="0"/>
              <a:t> 수가 동일하다는 영가설을 기각하고</a:t>
            </a:r>
            <a:r>
              <a:rPr lang="en-US" altLang="ko-KR" dirty="0"/>
              <a:t>, </a:t>
            </a:r>
            <a:r>
              <a:rPr lang="ko-KR" altLang="en-US" dirty="0"/>
              <a:t>적어도 하나 이상의 그룹 간 </a:t>
            </a:r>
            <a:r>
              <a:rPr lang="ko-KR" altLang="en-US" dirty="0" err="1"/>
              <a:t>평균유동인구</a:t>
            </a:r>
            <a:r>
              <a:rPr lang="ko-KR" altLang="en-US" dirty="0"/>
              <a:t> 수 차이가 있다는 대안 가설을 채택</a:t>
            </a:r>
            <a:endParaRPr lang="en-US" altLang="ko-KR" dirty="0"/>
          </a:p>
          <a:p>
            <a:r>
              <a:rPr lang="ko-KR" altLang="en-US" dirty="0"/>
              <a:t>사후검정을 통해 모든 그룹 간의 평균 차이가 존재함을 알 수 있음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인사이트 수정해주세요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447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가설 하나 더 추가</a:t>
            </a:r>
            <a:r>
              <a:rPr lang="en-US" altLang="ko-KR" dirty="0"/>
              <a:t>) two-way ANOVA</a:t>
            </a:r>
            <a:r>
              <a:rPr lang="ko-KR" altLang="en-US" dirty="0"/>
              <a:t>는 가설이 </a:t>
            </a:r>
            <a:r>
              <a:rPr lang="en-US" altLang="ko-KR" dirty="0"/>
              <a:t>3</a:t>
            </a:r>
            <a:r>
              <a:rPr lang="ko-KR" altLang="en-US" dirty="0"/>
              <a:t>개가 나와야 함</a:t>
            </a:r>
            <a:endParaRPr lang="en-US" altLang="ko-KR" dirty="0"/>
          </a:p>
          <a:p>
            <a:r>
              <a:rPr lang="en-US" altLang="ko-KR" dirty="0"/>
              <a:t>H0 :</a:t>
            </a:r>
            <a:r>
              <a:rPr lang="ko-KR" altLang="en-US" dirty="0"/>
              <a:t>업종 분류와 점포 수 사이에 상호작용이 존재하지 않는다</a:t>
            </a:r>
            <a:endParaRPr lang="en-US" altLang="ko-KR" dirty="0"/>
          </a:p>
          <a:p>
            <a:r>
              <a:rPr lang="en-US" altLang="ko-KR" dirty="0"/>
              <a:t>H1 : </a:t>
            </a:r>
            <a:r>
              <a:rPr lang="ko-KR" altLang="en-US" dirty="0"/>
              <a:t>업종 분류와 점포 수 사이에 상호작용이 존재한다</a:t>
            </a:r>
            <a:endParaRPr lang="en-US" altLang="ko-KR" dirty="0"/>
          </a:p>
          <a:p>
            <a:r>
              <a:rPr lang="ko-KR" altLang="en-US" dirty="0"/>
              <a:t>인사이트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6) </a:t>
            </a:r>
            <a:r>
              <a:rPr lang="ko-KR" altLang="en-US" dirty="0"/>
              <a:t>유사 업종 점포의 분포가 상권의 발달</a:t>
            </a:r>
            <a:r>
              <a:rPr lang="en-US" altLang="ko-KR" dirty="0"/>
              <a:t>(</a:t>
            </a:r>
            <a:r>
              <a:rPr lang="ko-KR" altLang="en-US" dirty="0" err="1"/>
              <a:t>월매출</a:t>
            </a:r>
            <a:r>
              <a:rPr lang="en-US" altLang="ko-KR" dirty="0"/>
              <a:t>)</a:t>
            </a:r>
            <a:r>
              <a:rPr lang="ko-KR" altLang="en-US" dirty="0"/>
              <a:t>에 영향을 주는지를 확인하고자 한 가설로</a:t>
            </a:r>
            <a:r>
              <a:rPr lang="en-US" altLang="ko-KR" dirty="0"/>
              <a:t>, </a:t>
            </a:r>
            <a:r>
              <a:rPr lang="ko-KR" altLang="en-US" dirty="0"/>
              <a:t>유의하다는 결과를 통해 영향을 주고 받는다는 결론을 도출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638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17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연어 어묵, 샐러드, 후무스가 든 그릇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파슬리 버터, 구운 헤이즐넛, 파르메산 치즈를 올린 파파르델레 파스타 그릇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파슬리 버터, 구운 헤이즐넛, 파르메산 치즈를 올린 파파르델레 파스타 그릇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DT201004O1000132008/S/2/datasetView.d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.seoul.go.kr/dataList/OA-22175/S/1/datasetView.do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상권활성화 &amp; 주변 인프라"/>
          <p:cNvSpPr txBox="1"/>
          <p:nvPr/>
        </p:nvSpPr>
        <p:spPr>
          <a:xfrm>
            <a:off x="1236097" y="6379539"/>
            <a:ext cx="1941897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상권활성화 &amp; 주변 인프라</a:t>
            </a:r>
          </a:p>
        </p:txBody>
      </p:sp>
      <p:sp>
        <p:nvSpPr>
          <p:cNvPr id="152" name="직사각형"/>
          <p:cNvSpPr/>
          <p:nvPr/>
        </p:nvSpPr>
        <p:spPr>
          <a:xfrm rot="16200000">
            <a:off x="-6802202" y="6555532"/>
            <a:ext cx="14073072" cy="480086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직사각형"/>
          <p:cNvSpPr/>
          <p:nvPr/>
        </p:nvSpPr>
        <p:spPr>
          <a:xfrm>
            <a:off x="-86288" y="13270025"/>
            <a:ext cx="24556575" cy="485931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4" name="직사각형"/>
          <p:cNvSpPr/>
          <p:nvPr/>
        </p:nvSpPr>
        <p:spPr>
          <a:xfrm rot="16200000">
            <a:off x="17136981" y="6555532"/>
            <a:ext cx="14073073" cy="480086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5" name="직사각형"/>
          <p:cNvSpPr/>
          <p:nvPr/>
        </p:nvSpPr>
        <p:spPr>
          <a:xfrm>
            <a:off x="-86288" y="-44377"/>
            <a:ext cx="24556575" cy="485931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6" name="광고홍보조사방법론 ii"/>
          <p:cNvSpPr txBox="1"/>
          <p:nvPr/>
        </p:nvSpPr>
        <p:spPr>
          <a:xfrm>
            <a:off x="1236097" y="4372041"/>
            <a:ext cx="19418974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5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광고홍보조사방법론 ii</a:t>
            </a:r>
          </a:p>
        </p:txBody>
      </p:sp>
      <p:sp>
        <p:nvSpPr>
          <p:cNvPr id="157" name="Team2"/>
          <p:cNvSpPr txBox="1"/>
          <p:nvPr/>
        </p:nvSpPr>
        <p:spPr>
          <a:xfrm>
            <a:off x="21533541" y="12118707"/>
            <a:ext cx="1941897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Team2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스크린샷 2023-12-07 오후 9.03.46.png" descr="스크린샷 2023-12-07 오후 9.03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909" y="2134852"/>
            <a:ext cx="10639245" cy="4609809"/>
          </a:xfrm>
          <a:prstGeom prst="rect">
            <a:avLst/>
          </a:prstGeom>
          <a:ln w="12700">
            <a:miter lim="400000"/>
          </a:ln>
          <a:effectLst>
            <a:outerShdw blurRad="50800" dist="60109" dir="3668518" rotWithShape="0">
              <a:srgbClr val="000000">
                <a:alpha val="81514"/>
              </a:srgbClr>
            </a:outerShdw>
          </a:effectLst>
        </p:spPr>
      </p:pic>
      <p:pic>
        <p:nvPicPr>
          <p:cNvPr id="383" name="스크린샷 2023-12-07 오후 9.03.59.png" descr="스크린샷 2023-12-07 오후 9.03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649" y="6941024"/>
            <a:ext cx="10639246" cy="6400011"/>
          </a:xfrm>
          <a:prstGeom prst="rect">
            <a:avLst/>
          </a:prstGeom>
          <a:ln w="12700">
            <a:miter lim="400000"/>
          </a:ln>
          <a:effectLst>
            <a:outerShdw blurRad="508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384" name="직사각형"/>
          <p:cNvSpPr/>
          <p:nvPr/>
        </p:nvSpPr>
        <p:spPr>
          <a:xfrm>
            <a:off x="1480807" y="2427919"/>
            <a:ext cx="2190090" cy="609601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5" name="데이터 전처리"/>
          <p:cNvSpPr txBox="1"/>
          <p:nvPr/>
        </p:nvSpPr>
        <p:spPr>
          <a:xfrm>
            <a:off x="1532905" y="2412300"/>
            <a:ext cx="2373329" cy="609601"/>
          </a:xfrm>
          <a:prstGeom prst="rect">
            <a:avLst/>
          </a:prstGeom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전처리 </a:t>
            </a:r>
          </a:p>
        </p:txBody>
      </p:sp>
      <p:sp>
        <p:nvSpPr>
          <p:cNvPr id="386" name="1) df_ss와 df_pop를 병합 후 df_ssp에 저장"/>
          <p:cNvSpPr txBox="1"/>
          <p:nvPr/>
        </p:nvSpPr>
        <p:spPr>
          <a:xfrm>
            <a:off x="1497858" y="3357853"/>
            <a:ext cx="513652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1) df_ss와 df_pop를 </a:t>
            </a:r>
            <a:r>
              <a:rPr b="1"/>
              <a:t>병합</a:t>
            </a:r>
            <a:r>
              <a:t> 후 df_ssp에 저장</a:t>
            </a:r>
          </a:p>
        </p:txBody>
      </p:sp>
      <p:sp>
        <p:nvSpPr>
          <p:cNvPr id="387" name="2) ‘query’를 사용하여 ‘동이름’은 ‘신사동’ 추출…"/>
          <p:cNvSpPr txBox="1"/>
          <p:nvPr/>
        </p:nvSpPr>
        <p:spPr>
          <a:xfrm>
            <a:off x="1494366" y="4011903"/>
            <a:ext cx="5241075" cy="83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2)</a:t>
            </a:r>
            <a:r>
              <a:rPr b="1"/>
              <a:t> ‘query’</a:t>
            </a:r>
            <a:r>
              <a:t>를 사용하여 ‘동이름’은 ‘신사동’ 추출</a:t>
            </a:r>
          </a:p>
          <a:p>
            <a: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 </a:t>
            </a:r>
            <a:r>
              <a:rPr b="1"/>
              <a:t> 강남 신사동</a:t>
            </a:r>
            <a:r>
              <a:t>과 </a:t>
            </a:r>
            <a:r>
              <a:rPr b="1"/>
              <a:t>광진구 신사동</a:t>
            </a:r>
            <a:r>
              <a:t> 존재</a:t>
            </a:r>
          </a:p>
        </p:txBody>
      </p:sp>
      <p:sp>
        <p:nvSpPr>
          <p:cNvPr id="388" name="3) ’행정동코드’를 찾아 ‘신사동’을 ‘관악신사동’, ‘강남신사동’으로 구분"/>
          <p:cNvSpPr txBox="1"/>
          <p:nvPr/>
        </p:nvSpPr>
        <p:spPr>
          <a:xfrm>
            <a:off x="1505679" y="5168873"/>
            <a:ext cx="78144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3) ’행정동코드’를 찾아 ‘신사동’을 ‘관악신사동’, ‘강남신사동’으로 구분</a:t>
            </a:r>
          </a:p>
        </p:txBody>
      </p:sp>
      <p:sp>
        <p:nvSpPr>
          <p:cNvPr id="389" name="4) df_ssp와 df_park를 병합"/>
          <p:cNvSpPr txBox="1"/>
          <p:nvPr/>
        </p:nvSpPr>
        <p:spPr>
          <a:xfrm>
            <a:off x="1505679" y="5854673"/>
            <a:ext cx="333737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4) df_ssp와 df_park를 병합</a:t>
            </a:r>
          </a:p>
        </p:txBody>
      </p:sp>
      <p:sp>
        <p:nvSpPr>
          <p:cNvPr id="390" name="5) df_ssspp와 df_subway &amp; df_build를 병합"/>
          <p:cNvSpPr txBox="1"/>
          <p:nvPr/>
        </p:nvSpPr>
        <p:spPr>
          <a:xfrm>
            <a:off x="1518379" y="6527775"/>
            <a:ext cx="536215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5) df_ssspp와 df_subway &amp; df_build를 병합</a:t>
            </a:r>
          </a:p>
        </p:txBody>
      </p:sp>
      <p:sp>
        <p:nvSpPr>
          <p:cNvPr id="391" name="6) df_sssppb와 df_name 데이터셋을 병합"/>
          <p:cNvSpPr txBox="1"/>
          <p:nvPr/>
        </p:nvSpPr>
        <p:spPr>
          <a:xfrm>
            <a:off x="1497585" y="7279613"/>
            <a:ext cx="500317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6) df_sssppb와 df_name 데이터셋을 병합</a:t>
            </a:r>
          </a:p>
        </p:txBody>
      </p:sp>
      <p:sp>
        <p:nvSpPr>
          <p:cNvPr id="392" name="7) ‘Drop’을 사용하여 가설 검증에 불필요한 변수 제거"/>
          <p:cNvSpPr txBox="1"/>
          <p:nvPr/>
        </p:nvSpPr>
        <p:spPr>
          <a:xfrm>
            <a:off x="1521560" y="8056573"/>
            <a:ext cx="612065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7)</a:t>
            </a:r>
            <a:r>
              <a:rPr b="1"/>
              <a:t> ‘Drop’</a:t>
            </a:r>
            <a:r>
              <a:t>을 사용하여 가설 검증에 불필요한 변수 제거</a:t>
            </a:r>
          </a:p>
        </p:txBody>
      </p:sp>
      <p:sp>
        <p:nvSpPr>
          <p:cNvPr id="393" name="8) ‘qcut'을 사용하여 주차장 개수 그룹 범주화(누적비율 기준)"/>
          <p:cNvSpPr txBox="1"/>
          <p:nvPr/>
        </p:nvSpPr>
        <p:spPr>
          <a:xfrm>
            <a:off x="1521560" y="8830676"/>
            <a:ext cx="703303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8)</a:t>
            </a:r>
            <a:r>
              <a:rPr b="1"/>
              <a:t> ‘qcut'</a:t>
            </a:r>
            <a:r>
              <a:t>을 사용하여 주차장 개수 그룹 범주화(누적비율 기준)</a:t>
            </a:r>
          </a:p>
        </p:txBody>
      </p:sp>
      <p:sp>
        <p:nvSpPr>
          <p:cNvPr id="394" name="9) ’업종명 분류(음식점 / 생활잡화 / 기타)’ 데이터셋 불러오기"/>
          <p:cNvSpPr txBox="1"/>
          <p:nvPr/>
        </p:nvSpPr>
        <p:spPr>
          <a:xfrm>
            <a:off x="1521560" y="9687083"/>
            <a:ext cx="697782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9) ’업종명 분류(음식점 / 생활잡화 / 기타)’ 데이터셋 불러오기</a:t>
            </a:r>
          </a:p>
        </p:txBody>
      </p:sp>
      <p:sp>
        <p:nvSpPr>
          <p:cNvPr id="395" name="10) 업종명과 dfr 데이터셋 병합"/>
          <p:cNvSpPr txBox="1"/>
          <p:nvPr/>
        </p:nvSpPr>
        <p:spPr>
          <a:xfrm>
            <a:off x="1508860" y="10464043"/>
            <a:ext cx="369528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10) 업종명과 dfr 데이터셋 병합</a:t>
            </a:r>
          </a:p>
        </p:txBody>
      </p:sp>
      <p:sp>
        <p:nvSpPr>
          <p:cNvPr id="396" name="11) 점포 수 &amp; 주차장 개수 &amp; 구별평균월매출, 구별 역 개수 그룹 범주화(누적비율 기준)"/>
          <p:cNvSpPr txBox="1"/>
          <p:nvPr/>
        </p:nvSpPr>
        <p:spPr>
          <a:xfrm>
            <a:off x="1508860" y="11238145"/>
            <a:ext cx="1001367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11) 점포 수 &amp; 주차장 개수 &amp; 구별평균월매출, 구별 역 개수 그룹 범주화(누적비율 기준) </a:t>
            </a:r>
          </a:p>
        </p:txBody>
      </p:sp>
      <p:sp>
        <p:nvSpPr>
          <p:cNvPr id="397" name="확인 장식 활자"/>
          <p:cNvSpPr/>
          <p:nvPr/>
        </p:nvSpPr>
        <p:spPr>
          <a:xfrm>
            <a:off x="775024" y="2488896"/>
            <a:ext cx="535502" cy="508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8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9" name="데이터 전처리 4"/>
          <p:cNvSpPr txBox="1"/>
          <p:nvPr/>
        </p:nvSpPr>
        <p:spPr>
          <a:xfrm>
            <a:off x="1212633" y="283344"/>
            <a:ext cx="295104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전처리 4</a:t>
            </a:r>
          </a:p>
        </p:txBody>
      </p:sp>
      <p:sp>
        <p:nvSpPr>
          <p:cNvPr id="400" name="03"/>
          <p:cNvSpPr txBox="1"/>
          <p:nvPr/>
        </p:nvSpPr>
        <p:spPr>
          <a:xfrm>
            <a:off x="2276008" y="9225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401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402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403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404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405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스크린샷 2023-12-07 오후 7.56.38.png" descr="스크린샷 2023-12-07 오후 7.56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8" y="7410236"/>
            <a:ext cx="14223742" cy="2399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스크린샷 2023-12-07 오후 7.57.16.png" descr="스크린샷 2023-12-07 오후 7.57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664" y="5162553"/>
            <a:ext cx="6735731" cy="2033781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T-test (2 sample)"/>
          <p:cNvSpPr txBox="1"/>
          <p:nvPr/>
        </p:nvSpPr>
        <p:spPr>
          <a:xfrm>
            <a:off x="735026" y="2112926"/>
            <a:ext cx="1259003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T-test (2 sample)</a:t>
            </a:r>
          </a:p>
        </p:txBody>
      </p:sp>
      <p:sp>
        <p:nvSpPr>
          <p:cNvPr id="410" name="H0 : 도심권 자치구의 평균 점포 수와 비 도심권 자치구의 평균 점포 수가 같다"/>
          <p:cNvSpPr txBox="1"/>
          <p:nvPr/>
        </p:nvSpPr>
        <p:spPr>
          <a:xfrm>
            <a:off x="798526" y="3707304"/>
            <a:ext cx="125900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H0</a:t>
            </a:r>
            <a:r>
              <a:t> : 도심권 자치구의 평균 점포 수와 비 도심권 자치구의 평균 점포 수가 같다</a:t>
            </a:r>
          </a:p>
        </p:txBody>
      </p:sp>
      <p:sp>
        <p:nvSpPr>
          <p:cNvPr id="411" name="H1 : 도심권 자치구의 평균 점포 수와 비 도심권 자치구의 평균 점포 수가 다르다"/>
          <p:cNvSpPr txBox="1"/>
          <p:nvPr/>
        </p:nvSpPr>
        <p:spPr>
          <a:xfrm>
            <a:off x="798526" y="4463555"/>
            <a:ext cx="146428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H1</a:t>
            </a:r>
            <a:r>
              <a:t> : 도심권 자치구의 평균 점포 수와 비 도심권 자치구의 평균 점포 수가 다르다</a:t>
            </a:r>
          </a:p>
        </p:txBody>
      </p:sp>
      <p:sp>
        <p:nvSpPr>
          <p:cNvPr id="412" name="Python"/>
          <p:cNvSpPr txBox="1"/>
          <p:nvPr/>
        </p:nvSpPr>
        <p:spPr>
          <a:xfrm>
            <a:off x="7559299" y="-9472388"/>
            <a:ext cx="1259003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1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Python</a:t>
            </a:r>
          </a:p>
        </p:txBody>
      </p:sp>
      <p:pic>
        <p:nvPicPr>
          <p:cNvPr id="413" name="스크린샷 2023-12-07 오후 7.56.15.png" descr="스크린샷 2023-12-07 오후 7.56.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47" y="5490251"/>
            <a:ext cx="5813429" cy="1668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스크린샷 2023-12-07 오후 7.59.15.png" descr="스크린샷 2023-12-07 오후 7.59.1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6809" y="1358524"/>
            <a:ext cx="9044890" cy="7804756"/>
          </a:xfrm>
          <a:prstGeom prst="rect">
            <a:avLst/>
          </a:prstGeom>
          <a:ln w="12700">
            <a:miter lim="400000"/>
          </a:ln>
          <a:effectLst>
            <a:outerShdw blurRad="88900" dist="60109" dir="3668518" rotWithShape="0">
              <a:srgbClr val="000000">
                <a:alpha val="81514"/>
              </a:srgbClr>
            </a:outerShdw>
          </a:effectLst>
        </p:spPr>
      </p:pic>
      <p:pic>
        <p:nvPicPr>
          <p:cNvPr id="415" name="스크린샷 2023-12-07 오후 7.59.33.png" descr="스크린샷 2023-12-07 오후 7.59.3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1925" y="9281510"/>
            <a:ext cx="8979920" cy="464937"/>
          </a:xfrm>
          <a:prstGeom prst="rect">
            <a:avLst/>
          </a:prstGeom>
          <a:ln w="12700">
            <a:miter lim="400000"/>
          </a:ln>
          <a:effectLst>
            <a:outerShdw blurRad="889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416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7" name="가설검증 t-test"/>
          <p:cNvSpPr txBox="1"/>
          <p:nvPr/>
        </p:nvSpPr>
        <p:spPr>
          <a:xfrm>
            <a:off x="1212633" y="245244"/>
            <a:ext cx="295104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가설검증 t-test</a:t>
            </a:r>
          </a:p>
        </p:txBody>
      </p:sp>
      <p:sp>
        <p:nvSpPr>
          <p:cNvPr id="418" name="03"/>
          <p:cNvSpPr txBox="1"/>
          <p:nvPr/>
        </p:nvSpPr>
        <p:spPr>
          <a:xfrm>
            <a:off x="2276008" y="9225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419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420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421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422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423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424" name="주변 인프라가 갖추어져 있는 정도가 상권 발달 정도에 영향을 미치는지 확인하기 위한 가설"/>
          <p:cNvSpPr txBox="1"/>
          <p:nvPr/>
        </p:nvSpPr>
        <p:spPr>
          <a:xfrm>
            <a:off x="735026" y="3001713"/>
            <a:ext cx="146428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주변 인프라가 갖추어져 있는 정도가 상권 발달 정도에 영향을 미치는지 확인하기 위한 가설</a:t>
            </a:r>
          </a:p>
        </p:txBody>
      </p:sp>
      <p:sp>
        <p:nvSpPr>
          <p:cNvPr id="425" name="인프라가 잘 갖춰진 도심권은 비교적 인프라가 부족한 비도심권보다 입점한 점포 수가 평균적으로 많으며 비도심권에 비해 도심권의 상권 발달 정도가 높다는 결론을 도출"/>
          <p:cNvSpPr txBox="1"/>
          <p:nvPr/>
        </p:nvSpPr>
        <p:spPr>
          <a:xfrm>
            <a:off x="2261570" y="15272613"/>
            <a:ext cx="1986086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인프라가 잘 갖춰진 도심권은 비교적 인프라가 부족한 비도심권보다 입점한 점포 수가 평균적으로 많으며 비도심권에 비해 도심권의 상권 발달 정도가 높다는 결론을 도출</a:t>
            </a:r>
          </a:p>
        </p:txBody>
      </p:sp>
      <p:sp>
        <p:nvSpPr>
          <p:cNvPr id="426" name="도심권은 비도심권에 비해 인프라가 더 갖춰져 있어 입점한 점포 수가 많으며 상권 발달 정도도 높다는 결론 도출"/>
          <p:cNvSpPr txBox="1"/>
          <p:nvPr/>
        </p:nvSpPr>
        <p:spPr>
          <a:xfrm>
            <a:off x="-2711787" y="11946897"/>
            <a:ext cx="2456055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0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도심권은 비도심권에 비해 인프라가 더 갖춰져 있어 입점한 점포 수가 많으며 상권 발달 정도도 높다는 결론 도출</a:t>
            </a:r>
          </a:p>
        </p:txBody>
      </p:sp>
      <p:sp>
        <p:nvSpPr>
          <p:cNvPr id="427" name="모서리가 둥근 직사각형"/>
          <p:cNvSpPr/>
          <p:nvPr/>
        </p:nvSpPr>
        <p:spPr>
          <a:xfrm>
            <a:off x="3357075" y="6052185"/>
            <a:ext cx="868628" cy="1041401"/>
          </a:xfrm>
          <a:prstGeom prst="roundRect">
            <a:avLst>
              <a:gd name="adj" fmla="val 4316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8" name="모서리가 둥근 직사각형"/>
          <p:cNvSpPr/>
          <p:nvPr/>
        </p:nvSpPr>
        <p:spPr>
          <a:xfrm>
            <a:off x="8500732" y="8359483"/>
            <a:ext cx="4133322" cy="1425065"/>
          </a:xfrm>
          <a:prstGeom prst="roundRect">
            <a:avLst>
              <a:gd name="adj" fmla="val 3041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9" name="모서리가 둥근 직사각형"/>
          <p:cNvSpPr/>
          <p:nvPr/>
        </p:nvSpPr>
        <p:spPr>
          <a:xfrm>
            <a:off x="5304408" y="8599138"/>
            <a:ext cx="1114559" cy="1160010"/>
          </a:xfrm>
          <a:prstGeom prst="roundRect">
            <a:avLst>
              <a:gd name="adj" fmla="val 3746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32" name="그룹"/>
          <p:cNvGrpSpPr/>
          <p:nvPr/>
        </p:nvGrpSpPr>
        <p:grpSpPr>
          <a:xfrm>
            <a:off x="-73804" y="10990204"/>
            <a:ext cx="3890995" cy="736601"/>
            <a:chOff x="0" y="0"/>
            <a:chExt cx="3890993" cy="736600"/>
          </a:xfrm>
        </p:grpSpPr>
        <p:sp>
          <p:nvSpPr>
            <p:cNvPr id="430" name="직사각형"/>
            <p:cNvSpPr/>
            <p:nvPr/>
          </p:nvSpPr>
          <p:spPr>
            <a:xfrm>
              <a:off x="0" y="0"/>
              <a:ext cx="3107518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1" name="삼각형"/>
            <p:cNvSpPr/>
            <p:nvPr/>
          </p:nvSpPr>
          <p:spPr>
            <a:xfrm>
              <a:off x="3105658" y="0"/>
              <a:ext cx="785336" cy="73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33" name="INSIGHT"/>
          <p:cNvSpPr txBox="1"/>
          <p:nvPr/>
        </p:nvSpPr>
        <p:spPr>
          <a:xfrm>
            <a:off x="-8439730" y="11063328"/>
            <a:ext cx="1986086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INSIGHT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직사각형"/>
          <p:cNvSpPr/>
          <p:nvPr/>
        </p:nvSpPr>
        <p:spPr>
          <a:xfrm>
            <a:off x="3341016" y="-16543802"/>
            <a:ext cx="12590040" cy="130775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6" name="ANOVA1 (one-way)"/>
          <p:cNvSpPr txBox="1"/>
          <p:nvPr/>
        </p:nvSpPr>
        <p:spPr>
          <a:xfrm>
            <a:off x="800329" y="2208231"/>
            <a:ext cx="125900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ANOVA1 (one-way)</a:t>
            </a:r>
          </a:p>
        </p:txBody>
      </p:sp>
      <p:sp>
        <p:nvSpPr>
          <p:cNvPr id="437" name="H0 : 주차장 개수에 따른 5개의 그룹의 평균월매출이 동일하다"/>
          <p:cNvSpPr txBox="1"/>
          <p:nvPr/>
        </p:nvSpPr>
        <p:spPr>
          <a:xfrm>
            <a:off x="820551" y="3725723"/>
            <a:ext cx="125900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H0</a:t>
            </a:r>
            <a:r>
              <a:t> : 주차장 개수에 따른 5개의 그룹의 평균월매출이 동일하다</a:t>
            </a:r>
          </a:p>
        </p:txBody>
      </p:sp>
      <p:sp>
        <p:nvSpPr>
          <p:cNvPr id="438" name="H1 : 주차장 개수에 따른 5개의 그룹의 평균월매출이 적어도 하나 이상은 다르다"/>
          <p:cNvSpPr txBox="1"/>
          <p:nvPr/>
        </p:nvSpPr>
        <p:spPr>
          <a:xfrm>
            <a:off x="820551" y="4405775"/>
            <a:ext cx="1464283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H1</a:t>
            </a:r>
            <a:r>
              <a:t> : 주차장 개수에 따른 5개의 그룹의 평균월매출이 적어도 하나 이상은 다르다</a:t>
            </a:r>
          </a:p>
        </p:txBody>
      </p:sp>
      <p:pic>
        <p:nvPicPr>
          <p:cNvPr id="439" name="스크린샷 2023-12-07 오후 8.09.05.png" descr="스크린샷 2023-12-07 오후 8.09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41" y="4985411"/>
            <a:ext cx="4764424" cy="3770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스크린샷 2023-12-07 오후 8.09.13.png" descr="스크린샷 2023-12-07 오후 8.09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579" y="5446467"/>
            <a:ext cx="5432882" cy="3272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스크린샷 2023-12-07 오후 8.09.34.png" descr="스크린샷 2023-12-07 오후 8.09.3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8990" y="2207288"/>
            <a:ext cx="9185053" cy="6495349"/>
          </a:xfrm>
          <a:prstGeom prst="rect">
            <a:avLst/>
          </a:prstGeom>
          <a:ln w="12700">
            <a:miter lim="400000"/>
          </a:ln>
          <a:effectLst>
            <a:outerShdw blurRad="1016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442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3" name="가설검증 Anova"/>
          <p:cNvSpPr txBox="1"/>
          <p:nvPr/>
        </p:nvSpPr>
        <p:spPr>
          <a:xfrm>
            <a:off x="1212633" y="283344"/>
            <a:ext cx="295104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가설검증 Anova</a:t>
            </a:r>
          </a:p>
        </p:txBody>
      </p:sp>
      <p:sp>
        <p:nvSpPr>
          <p:cNvPr id="444" name="03"/>
          <p:cNvSpPr txBox="1"/>
          <p:nvPr/>
        </p:nvSpPr>
        <p:spPr>
          <a:xfrm>
            <a:off x="2276008" y="9225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445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446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447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448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449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450" name="주변에 공영 및 민영 주차장이 마련되어있어 자가용을 이용하는 소비자들의 접근성이 높다고 하더라도 점포들의 월매출에는 영향을 미치지 않는다는 결론을 도출"/>
          <p:cNvSpPr txBox="1"/>
          <p:nvPr/>
        </p:nvSpPr>
        <p:spPr>
          <a:xfrm>
            <a:off x="2261570" y="15129909"/>
            <a:ext cx="1986086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주변에 공영 및 민영 주차장이 마련되어있어 자가용을 이용하는 소비자들의 접근성이 높다고 하더라도 점포들의 월매출에는 영향을 미치지 않는다는 결론을 도출</a:t>
            </a:r>
          </a:p>
        </p:txBody>
      </p:sp>
      <p:sp>
        <p:nvSpPr>
          <p:cNvPr id="451" name="주변 인프라가 갖추어져 있는 정도가 상권 발달 정도에 영향을 미치는지 확인하는 가설"/>
          <p:cNvSpPr txBox="1"/>
          <p:nvPr/>
        </p:nvSpPr>
        <p:spPr>
          <a:xfrm>
            <a:off x="795151" y="3074625"/>
            <a:ext cx="125900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주변</a:t>
            </a:r>
            <a:r>
              <a:rPr dirty="0"/>
              <a:t> </a:t>
            </a:r>
            <a:r>
              <a:rPr dirty="0" err="1"/>
              <a:t>인프라가</a:t>
            </a:r>
            <a:r>
              <a:rPr dirty="0"/>
              <a:t> </a:t>
            </a:r>
            <a:r>
              <a:rPr dirty="0" err="1"/>
              <a:t>갖추어져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정도가</a:t>
            </a:r>
            <a:r>
              <a:rPr dirty="0"/>
              <a:t> </a:t>
            </a:r>
            <a:r>
              <a:rPr dirty="0" err="1"/>
              <a:t>상권</a:t>
            </a:r>
            <a:r>
              <a:rPr dirty="0"/>
              <a:t> </a:t>
            </a:r>
            <a:r>
              <a:rPr dirty="0" err="1"/>
              <a:t>발달</a:t>
            </a:r>
            <a:r>
              <a:rPr dirty="0"/>
              <a:t> </a:t>
            </a:r>
            <a:r>
              <a:rPr dirty="0" err="1"/>
              <a:t>정도에</a:t>
            </a:r>
            <a:r>
              <a:rPr dirty="0"/>
              <a:t> </a:t>
            </a:r>
            <a:r>
              <a:rPr dirty="0" err="1"/>
              <a:t>영향을</a:t>
            </a:r>
            <a:r>
              <a:rPr dirty="0"/>
              <a:t> </a:t>
            </a:r>
            <a:r>
              <a:rPr dirty="0" err="1"/>
              <a:t>미치는지</a:t>
            </a:r>
            <a:r>
              <a:rPr dirty="0"/>
              <a:t> </a:t>
            </a:r>
            <a:r>
              <a:rPr dirty="0" err="1"/>
              <a:t>확인하는</a:t>
            </a:r>
            <a:r>
              <a:rPr dirty="0"/>
              <a:t> </a:t>
            </a:r>
            <a:r>
              <a:rPr dirty="0" err="1"/>
              <a:t>가설</a:t>
            </a:r>
            <a:endParaRPr dirty="0"/>
          </a:p>
        </p:txBody>
      </p:sp>
      <p:sp>
        <p:nvSpPr>
          <p:cNvPr id="452" name="주변에 풍부한 공영 및 민영 주차장이 있어 소비자의 자가용 이용 접근성을 높일 수 있지만,…"/>
          <p:cNvSpPr txBox="1"/>
          <p:nvPr/>
        </p:nvSpPr>
        <p:spPr>
          <a:xfrm>
            <a:off x="510919" y="10808704"/>
            <a:ext cx="19860860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주변에 풍부한 공영 및 민영 주차장이 있어 소비자의 자가용 이용 접근성을 높일 수 있지만, </a:t>
            </a:r>
          </a:p>
          <a:p>
            <a:pPr algn="l" defTabSz="457200">
              <a:defRPr sz="30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점포들의 월매출에는 영향을 미치지 않는다는 결론 도출</a:t>
            </a:r>
          </a:p>
          <a:p>
            <a:pPr algn="l" defTabSz="45720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105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57" name="그룹"/>
          <p:cNvGrpSpPr/>
          <p:nvPr/>
        </p:nvGrpSpPr>
        <p:grpSpPr>
          <a:xfrm>
            <a:off x="-8439730" y="9944730"/>
            <a:ext cx="19860860" cy="736601"/>
            <a:chOff x="0" y="0"/>
            <a:chExt cx="19860859" cy="736600"/>
          </a:xfrm>
        </p:grpSpPr>
        <p:grpSp>
          <p:nvGrpSpPr>
            <p:cNvPr id="455" name="그룹"/>
            <p:cNvGrpSpPr/>
            <p:nvPr/>
          </p:nvGrpSpPr>
          <p:grpSpPr>
            <a:xfrm>
              <a:off x="8365926" y="0"/>
              <a:ext cx="3890995" cy="736601"/>
              <a:chOff x="0" y="0"/>
              <a:chExt cx="3890993" cy="736600"/>
            </a:xfrm>
          </p:grpSpPr>
          <p:sp>
            <p:nvSpPr>
              <p:cNvPr id="453" name="직사각형"/>
              <p:cNvSpPr/>
              <p:nvPr/>
            </p:nvSpPr>
            <p:spPr>
              <a:xfrm>
                <a:off x="0" y="0"/>
                <a:ext cx="3107518" cy="736600"/>
              </a:xfrm>
              <a:prstGeom prst="rect">
                <a:avLst/>
              </a:prstGeom>
              <a:solidFill>
                <a:srgbClr val="57B3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4" name="삼각형"/>
              <p:cNvSpPr/>
              <p:nvPr/>
            </p:nvSpPr>
            <p:spPr>
              <a:xfrm>
                <a:off x="3105658" y="0"/>
                <a:ext cx="785336" cy="736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7B3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456" name="INSIGHT"/>
            <p:cNvSpPr txBox="1"/>
            <p:nvPr/>
          </p:nvSpPr>
          <p:spPr>
            <a:xfrm>
              <a:off x="0" y="73124"/>
              <a:ext cx="1986086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defRPr sz="35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rPr dirty="0"/>
                <a:t>INSIGHT</a:t>
              </a: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스크린샷 2023-12-07 오후 8.10.48.png" descr="스크린샷 2023-12-07 오후 8.10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101" y="5450325"/>
            <a:ext cx="6892332" cy="326140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ANOVA2 (one-way)"/>
          <p:cNvSpPr txBox="1"/>
          <p:nvPr/>
        </p:nvSpPr>
        <p:spPr>
          <a:xfrm>
            <a:off x="594383" y="2100262"/>
            <a:ext cx="1259003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ANOVA2 (one-way)</a:t>
            </a:r>
          </a:p>
        </p:txBody>
      </p:sp>
      <p:sp>
        <p:nvSpPr>
          <p:cNvPr id="461" name="H0 : 주차장 개수에 따른 5개의 그룹의 평균유동인구수가 동일하다"/>
          <p:cNvSpPr txBox="1"/>
          <p:nvPr/>
        </p:nvSpPr>
        <p:spPr>
          <a:xfrm>
            <a:off x="645183" y="3567714"/>
            <a:ext cx="125900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H0</a:t>
            </a:r>
            <a:r>
              <a:t> : 주차장 개수에 따른 5개의 그룹의 평균유동인구수가 동일하다</a:t>
            </a:r>
          </a:p>
        </p:txBody>
      </p:sp>
      <p:sp>
        <p:nvSpPr>
          <p:cNvPr id="462" name="H1 : 주차장 개수에 따른 5개의 그룹의 평균유동인구수가 적어도 하나 이상은 다르다"/>
          <p:cNvSpPr txBox="1"/>
          <p:nvPr/>
        </p:nvSpPr>
        <p:spPr>
          <a:xfrm>
            <a:off x="645183" y="4247765"/>
            <a:ext cx="1464283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H1</a:t>
            </a:r>
            <a:r>
              <a:t> : 주차장 개수에 따른 5개의 그룹의 평균유동인구수가 적어도 하나 이상은 다르다</a:t>
            </a:r>
          </a:p>
        </p:txBody>
      </p:sp>
      <p:pic>
        <p:nvPicPr>
          <p:cNvPr id="463" name="스크린샷 2023-12-07 오후 8.10.06.png" descr="스크린샷 2023-12-07 오후 8.10.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15" y="5004017"/>
            <a:ext cx="7728698" cy="3325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스크린샷 2023-12-07 오후 8.11.49.png" descr="스크린샷 2023-12-07 오후 8.11.4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1098" y="1607036"/>
            <a:ext cx="8984227" cy="6711110"/>
          </a:xfrm>
          <a:prstGeom prst="rect">
            <a:avLst/>
          </a:prstGeom>
          <a:ln w="12700">
            <a:miter lim="400000"/>
          </a:ln>
          <a:effectLst>
            <a:outerShdw blurRad="1524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465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66" name="가설검증 Anova"/>
          <p:cNvSpPr txBox="1"/>
          <p:nvPr/>
        </p:nvSpPr>
        <p:spPr>
          <a:xfrm>
            <a:off x="1212633" y="283344"/>
            <a:ext cx="295104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가설검증 Anova</a:t>
            </a:r>
          </a:p>
        </p:txBody>
      </p:sp>
      <p:sp>
        <p:nvSpPr>
          <p:cNvPr id="467" name="03"/>
          <p:cNvSpPr txBox="1"/>
          <p:nvPr/>
        </p:nvSpPr>
        <p:spPr>
          <a:xfrm>
            <a:off x="2276008" y="9225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468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469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470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471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472" name="출처"/>
          <p:cNvSpPr txBox="1"/>
          <p:nvPr/>
        </p:nvSpPr>
        <p:spPr>
          <a:xfrm>
            <a:off x="18520844" y="1690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473" name="주변에 공영 및 민영 주차장이 마련되어있어 자가용을 이용하는 소비자들의 접근성을 높이는 것은…"/>
          <p:cNvSpPr txBox="1"/>
          <p:nvPr/>
        </p:nvSpPr>
        <p:spPr>
          <a:xfrm>
            <a:off x="1459538" y="14552283"/>
            <a:ext cx="1986086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35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주변에 공영 및 민영 주차장이 마련되어있어 자가용을 이용하는 소비자들의 접근성을 높이는 것은 </a:t>
            </a:r>
          </a:p>
          <a:p>
            <a:pPr defTabSz="457200">
              <a:defRPr sz="35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유동인구 수가 증가하는데 조금의 영향을 미친다는 결론 도출</a:t>
            </a:r>
          </a:p>
        </p:txBody>
      </p:sp>
      <p:sp>
        <p:nvSpPr>
          <p:cNvPr id="474" name="엄종 분류와 점포 수 간의 상호작용이 있는지를 확인하는 가설"/>
          <p:cNvSpPr txBox="1"/>
          <p:nvPr/>
        </p:nvSpPr>
        <p:spPr>
          <a:xfrm>
            <a:off x="607083" y="2911493"/>
            <a:ext cx="1259003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ko-KR" altLang="en-US" dirty="0"/>
              <a:t>주변 인프라가 갖추어져 있는 정도가 상권 발달 정도에 영향을 미치는지 확인하는 가설</a:t>
            </a:r>
            <a:endParaRPr dirty="0"/>
          </a:p>
        </p:txBody>
      </p:sp>
      <p:pic>
        <p:nvPicPr>
          <p:cNvPr id="475" name="스크린샷 2023-12-09 오후 11.49.59.png" descr="스크린샷 2023-12-09 오후 11.49.5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941" y="17114603"/>
            <a:ext cx="8966201" cy="9740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주변에 공영 및 민영 주차장이 있어 자가용을 이용하는 소비자들의 접근성을 높이는 것은…"/>
          <p:cNvSpPr txBox="1"/>
          <p:nvPr/>
        </p:nvSpPr>
        <p:spPr>
          <a:xfrm>
            <a:off x="487223" y="11464895"/>
            <a:ext cx="19860860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주변에 공영 및 민영 주차장이 있어 자가용을 이용하는 소비자들의 접근성을 높이는 것은</a:t>
            </a:r>
          </a:p>
          <a:p>
            <a:pPr algn="l" defTabSz="457200"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유동인구 수에 약간의 영향을 미친다는 결론도출</a:t>
            </a:r>
          </a:p>
          <a:p>
            <a:pPr algn="l" defTabSz="457200"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7" name="모서리가 둥근 직사각형"/>
          <p:cNvSpPr/>
          <p:nvPr/>
        </p:nvSpPr>
        <p:spPr>
          <a:xfrm>
            <a:off x="8493729" y="8339186"/>
            <a:ext cx="2900246" cy="469901"/>
          </a:xfrm>
          <a:prstGeom prst="roundRect">
            <a:avLst>
              <a:gd name="adj" fmla="val 9223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78" name="모서리가 둥근 직사각형"/>
          <p:cNvSpPr/>
          <p:nvPr/>
        </p:nvSpPr>
        <p:spPr>
          <a:xfrm>
            <a:off x="13955268" y="6204768"/>
            <a:ext cx="821141" cy="1306464"/>
          </a:xfrm>
          <a:prstGeom prst="roundRect">
            <a:avLst>
              <a:gd name="adj" fmla="val 5278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81" name="그룹"/>
          <p:cNvGrpSpPr/>
          <p:nvPr/>
        </p:nvGrpSpPr>
        <p:grpSpPr>
          <a:xfrm>
            <a:off x="-73804" y="10509553"/>
            <a:ext cx="3890995" cy="736601"/>
            <a:chOff x="0" y="0"/>
            <a:chExt cx="3890993" cy="736600"/>
          </a:xfrm>
        </p:grpSpPr>
        <p:sp>
          <p:nvSpPr>
            <p:cNvPr id="479" name="직사각형"/>
            <p:cNvSpPr/>
            <p:nvPr/>
          </p:nvSpPr>
          <p:spPr>
            <a:xfrm>
              <a:off x="0" y="0"/>
              <a:ext cx="3107518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0" name="삼각형"/>
            <p:cNvSpPr/>
            <p:nvPr/>
          </p:nvSpPr>
          <p:spPr>
            <a:xfrm>
              <a:off x="3105658" y="0"/>
              <a:ext cx="785336" cy="7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82" name="INSIGHT"/>
          <p:cNvSpPr txBox="1"/>
          <p:nvPr/>
        </p:nvSpPr>
        <p:spPr>
          <a:xfrm>
            <a:off x="-8261930" y="10579706"/>
            <a:ext cx="1986086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INSIGHT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사후검정 Tukey"/>
          <p:cNvSpPr txBox="1"/>
          <p:nvPr/>
        </p:nvSpPr>
        <p:spPr>
          <a:xfrm>
            <a:off x="724299" y="2279476"/>
            <a:ext cx="1259003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사후검정 Tukey</a:t>
            </a:r>
          </a:p>
        </p:txBody>
      </p:sp>
      <p:sp>
        <p:nvSpPr>
          <p:cNvPr id="485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6" name="가설검증 Anova"/>
          <p:cNvSpPr txBox="1"/>
          <p:nvPr/>
        </p:nvSpPr>
        <p:spPr>
          <a:xfrm>
            <a:off x="1212633" y="283344"/>
            <a:ext cx="295104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가설검증 Anova</a:t>
            </a:r>
          </a:p>
        </p:txBody>
      </p:sp>
      <p:sp>
        <p:nvSpPr>
          <p:cNvPr id="487" name="03"/>
          <p:cNvSpPr txBox="1"/>
          <p:nvPr/>
        </p:nvSpPr>
        <p:spPr>
          <a:xfrm>
            <a:off x="2276008" y="9225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488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489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490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491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492" name="출처"/>
          <p:cNvSpPr txBox="1"/>
          <p:nvPr/>
        </p:nvSpPr>
        <p:spPr>
          <a:xfrm>
            <a:off x="18520844" y="1690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pic>
        <p:nvPicPr>
          <p:cNvPr id="493" name="스크린샷 2023-12-09 오후 11.49.59.png" descr="스크린샷 2023-12-09 오후 11.49.59.png"/>
          <p:cNvPicPr>
            <a:picLocks noChangeAspect="1"/>
          </p:cNvPicPr>
          <p:nvPr/>
        </p:nvPicPr>
        <p:blipFill>
          <a:blip r:embed="rId3"/>
          <a:srcRect b="7483"/>
          <a:stretch>
            <a:fillRect/>
          </a:stretch>
        </p:blipFill>
        <p:spPr>
          <a:xfrm>
            <a:off x="4901946" y="3774507"/>
            <a:ext cx="6681579" cy="6715693"/>
          </a:xfrm>
          <a:prstGeom prst="rect">
            <a:avLst/>
          </a:prstGeom>
          <a:ln w="12700">
            <a:miter lim="400000"/>
          </a:ln>
          <a:effectLst>
            <a:outerShdw blurRad="25400" dist="60109" dir="3668518" rotWithShape="0">
              <a:srgbClr val="000000">
                <a:alpha val="28719"/>
              </a:srgbClr>
            </a:outerShdw>
          </a:effectLst>
        </p:spPr>
      </p:pic>
      <p:pic>
        <p:nvPicPr>
          <p:cNvPr id="494" name="스크린샷 2023-12-09 오후 11.52.25.png" descr="스크린샷 2023-12-09 오후 11.52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7360" y="3799907"/>
            <a:ext cx="11333870" cy="6680533"/>
          </a:xfrm>
          <a:prstGeom prst="rect">
            <a:avLst/>
          </a:prstGeom>
          <a:ln w="12700">
            <a:miter lim="400000"/>
          </a:ln>
          <a:effectLst>
            <a:outerShdw blurRad="762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495" name="모든 그룹 간의 평균 차이가 존재하기 떼문에 유의미한 관계라는 결과 도출"/>
          <p:cNvSpPr txBox="1"/>
          <p:nvPr/>
        </p:nvSpPr>
        <p:spPr>
          <a:xfrm>
            <a:off x="554130" y="11093623"/>
            <a:ext cx="22128070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altLang="ko-KR" dirty="0"/>
              <a:t>1)</a:t>
            </a:r>
            <a:r>
              <a:rPr lang="ko-KR" altLang="en-US" dirty="0"/>
              <a:t> 유의확률이 </a:t>
            </a:r>
            <a:r>
              <a:rPr lang="en-US" altLang="ko-KR" dirty="0"/>
              <a:t>0.05</a:t>
            </a:r>
            <a:r>
              <a:rPr lang="ko-KR" altLang="en-US" dirty="0"/>
              <a:t> 이하로</a:t>
            </a:r>
            <a:r>
              <a:rPr lang="en-US" altLang="ko-KR" dirty="0"/>
              <a:t>,</a:t>
            </a:r>
            <a:r>
              <a:rPr lang="ko-KR" altLang="en-US" dirty="0"/>
              <a:t> 그룹 </a:t>
            </a:r>
            <a:r>
              <a:rPr lang="en-US" altLang="ko-KR" dirty="0"/>
              <a:t>5</a:t>
            </a:r>
            <a:r>
              <a:rPr lang="ko-KR" altLang="en-US" dirty="0"/>
              <a:t>개 간의 평균 유동인구 수가 동일하다는 영가설을 기각하고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적어도 하나 이상의 그룹 간 평균 유동인구 수 차이가 있다는 대안 가설을 채택</a:t>
            </a:r>
            <a:endParaRPr dirty="0"/>
          </a:p>
        </p:txBody>
      </p:sp>
      <p:sp>
        <p:nvSpPr>
          <p:cNvPr id="496" name="모서리가 둥근 직사각형"/>
          <p:cNvSpPr/>
          <p:nvPr/>
        </p:nvSpPr>
        <p:spPr>
          <a:xfrm>
            <a:off x="7227744" y="5498275"/>
            <a:ext cx="2462521" cy="4991925"/>
          </a:xfrm>
          <a:prstGeom prst="roundRect">
            <a:avLst>
              <a:gd name="adj" fmla="val 1508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99" name="그룹"/>
          <p:cNvGrpSpPr/>
          <p:nvPr/>
        </p:nvGrpSpPr>
        <p:grpSpPr>
          <a:xfrm>
            <a:off x="-73804" y="10050987"/>
            <a:ext cx="3890995" cy="736601"/>
            <a:chOff x="0" y="0"/>
            <a:chExt cx="3890993" cy="736600"/>
          </a:xfrm>
        </p:grpSpPr>
        <p:sp>
          <p:nvSpPr>
            <p:cNvPr id="497" name="직사각형"/>
            <p:cNvSpPr/>
            <p:nvPr/>
          </p:nvSpPr>
          <p:spPr>
            <a:xfrm>
              <a:off x="0" y="0"/>
              <a:ext cx="3107518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8" name="삼각형"/>
            <p:cNvSpPr/>
            <p:nvPr/>
          </p:nvSpPr>
          <p:spPr>
            <a:xfrm>
              <a:off x="3105658" y="0"/>
              <a:ext cx="785336" cy="7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00" name="INSIGHT"/>
          <p:cNvSpPr txBox="1"/>
          <p:nvPr/>
        </p:nvSpPr>
        <p:spPr>
          <a:xfrm>
            <a:off x="-8277335" y="10094373"/>
            <a:ext cx="1986086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/>
              <a:t>INSIGHT</a:t>
            </a:r>
          </a:p>
        </p:txBody>
      </p:sp>
      <p:sp>
        <p:nvSpPr>
          <p:cNvPr id="501" name="어느 그룹 간 평균 차이가 발생했는지 확인하기 위한 사후검정"/>
          <p:cNvSpPr txBox="1"/>
          <p:nvPr/>
        </p:nvSpPr>
        <p:spPr>
          <a:xfrm>
            <a:off x="784196" y="3169713"/>
            <a:ext cx="108666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어느 그룹 간 평균 차이가 발생했는지 확인하기 위한 사후검정</a:t>
            </a:r>
          </a:p>
        </p:txBody>
      </p:sp>
      <p:sp>
        <p:nvSpPr>
          <p:cNvPr id="2" name="모든 그룹 간의 평균 차이가 존재하기 떼문에 유의미한 관계라는 결과 도출">
            <a:extLst>
              <a:ext uri="{FF2B5EF4-FFF2-40B4-BE49-F238E27FC236}">
                <a16:creationId xmlns:a16="http://schemas.microsoft.com/office/drawing/2014/main" id="{9FA3B292-AEC8-83C0-3B7E-FFA1CEB75ECD}"/>
              </a:ext>
            </a:extLst>
          </p:cNvPr>
          <p:cNvSpPr txBox="1"/>
          <p:nvPr/>
        </p:nvSpPr>
        <p:spPr>
          <a:xfrm>
            <a:off x="554130" y="12456357"/>
            <a:ext cx="22128070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altLang="ko-KR" dirty="0"/>
              <a:t>2)</a:t>
            </a:r>
            <a:r>
              <a:rPr lang="ko-KR" altLang="en-US" dirty="0"/>
              <a:t> 사후검정을 통해 모든 그룹 간의 평균 차이가 존재함을 알 수 있음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스크린샷 2023-12-09 오후 9.38.22.png" descr="스크린샷 2023-12-09 오후 9.38.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912" y="6194464"/>
            <a:ext cx="5940314" cy="4266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스크린샷 2023-12-07 오후 8.12.56.png" descr="스크린샷 2023-12-07 오후 8.12.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683" y="6856693"/>
            <a:ext cx="6563780" cy="3516311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Two-way ANOVA"/>
          <p:cNvSpPr txBox="1"/>
          <p:nvPr/>
        </p:nvSpPr>
        <p:spPr>
          <a:xfrm>
            <a:off x="690787" y="1976441"/>
            <a:ext cx="125900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/>
              <a:t>Two-way ANOVA</a:t>
            </a:r>
          </a:p>
        </p:txBody>
      </p:sp>
      <p:sp>
        <p:nvSpPr>
          <p:cNvPr id="506" name="H0 : 업종 분류(음식점, 잡화, 기타)와 점포수는 월매출에 영향을 미치지 않는다"/>
          <p:cNvSpPr txBox="1"/>
          <p:nvPr/>
        </p:nvSpPr>
        <p:spPr>
          <a:xfrm>
            <a:off x="760426" y="3353241"/>
            <a:ext cx="1875280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 dirty="0"/>
              <a:t>H0</a:t>
            </a:r>
            <a:r>
              <a:rPr dirty="0"/>
              <a:t> : </a:t>
            </a:r>
            <a:r>
              <a:rPr dirty="0" err="1"/>
              <a:t>업종</a:t>
            </a:r>
            <a:r>
              <a:rPr dirty="0"/>
              <a:t> </a:t>
            </a:r>
            <a:r>
              <a:rPr dirty="0" err="1"/>
              <a:t>분류</a:t>
            </a:r>
            <a:r>
              <a:rPr dirty="0"/>
              <a:t>(</a:t>
            </a:r>
            <a:r>
              <a:rPr dirty="0" err="1"/>
              <a:t>음식점</a:t>
            </a:r>
            <a:r>
              <a:rPr dirty="0"/>
              <a:t>, </a:t>
            </a:r>
            <a:r>
              <a:rPr dirty="0" err="1"/>
              <a:t>잡화</a:t>
            </a:r>
            <a:r>
              <a:rPr dirty="0"/>
              <a:t>, </a:t>
            </a:r>
            <a:r>
              <a:rPr dirty="0" err="1"/>
              <a:t>기타</a:t>
            </a:r>
            <a:r>
              <a:rPr dirty="0"/>
              <a:t>)</a:t>
            </a:r>
            <a:r>
              <a:rPr dirty="0" err="1"/>
              <a:t>와</a:t>
            </a:r>
            <a:r>
              <a:rPr dirty="0"/>
              <a:t> </a:t>
            </a:r>
            <a:r>
              <a:rPr dirty="0" err="1"/>
              <a:t>점포</a:t>
            </a:r>
            <a:r>
              <a:rPr lang="ko-KR" altLang="en-US" dirty="0"/>
              <a:t> </a:t>
            </a:r>
            <a:r>
              <a:rPr dirty="0" err="1"/>
              <a:t>수는</a:t>
            </a:r>
            <a:r>
              <a:rPr dirty="0"/>
              <a:t> </a:t>
            </a:r>
            <a:r>
              <a:rPr dirty="0" err="1"/>
              <a:t>월매출에</a:t>
            </a:r>
            <a:r>
              <a:rPr dirty="0"/>
              <a:t> </a:t>
            </a:r>
            <a:r>
              <a:rPr dirty="0" err="1"/>
              <a:t>영향을</a:t>
            </a:r>
            <a:r>
              <a:rPr dirty="0"/>
              <a:t> </a:t>
            </a:r>
            <a:r>
              <a:rPr dirty="0" err="1"/>
              <a:t>미치지</a:t>
            </a:r>
            <a:r>
              <a:rPr dirty="0"/>
              <a:t> </a:t>
            </a:r>
            <a:r>
              <a:rPr dirty="0" err="1"/>
              <a:t>않는다</a:t>
            </a:r>
            <a:endParaRPr dirty="0"/>
          </a:p>
        </p:txBody>
      </p:sp>
      <p:sp>
        <p:nvSpPr>
          <p:cNvPr id="507" name="H1 : 업종 분류(음식점, 잡화, 기타)와 점포수는 월매출에 영향을 미친다"/>
          <p:cNvSpPr txBox="1"/>
          <p:nvPr/>
        </p:nvSpPr>
        <p:spPr>
          <a:xfrm>
            <a:off x="760426" y="3910136"/>
            <a:ext cx="14642838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 dirty="0"/>
              <a:t>H1</a:t>
            </a:r>
            <a:r>
              <a:rPr dirty="0"/>
              <a:t> : </a:t>
            </a:r>
            <a:r>
              <a:rPr dirty="0" err="1"/>
              <a:t>업종</a:t>
            </a:r>
            <a:r>
              <a:rPr dirty="0"/>
              <a:t> </a:t>
            </a:r>
            <a:r>
              <a:rPr dirty="0" err="1"/>
              <a:t>분류</a:t>
            </a:r>
            <a:r>
              <a:rPr dirty="0"/>
              <a:t>(</a:t>
            </a:r>
            <a:r>
              <a:rPr dirty="0" err="1"/>
              <a:t>음식점</a:t>
            </a:r>
            <a:r>
              <a:rPr dirty="0"/>
              <a:t>, </a:t>
            </a:r>
            <a:r>
              <a:rPr dirty="0" err="1"/>
              <a:t>잡화</a:t>
            </a:r>
            <a:r>
              <a:rPr dirty="0"/>
              <a:t>, </a:t>
            </a:r>
            <a:r>
              <a:rPr dirty="0" err="1"/>
              <a:t>기타</a:t>
            </a:r>
            <a:r>
              <a:rPr dirty="0"/>
              <a:t>)</a:t>
            </a:r>
            <a:r>
              <a:rPr dirty="0" err="1"/>
              <a:t>와</a:t>
            </a:r>
            <a:r>
              <a:rPr dirty="0"/>
              <a:t> </a:t>
            </a:r>
            <a:r>
              <a:rPr dirty="0" err="1"/>
              <a:t>점포</a:t>
            </a:r>
            <a:r>
              <a:rPr lang="ko-KR" altLang="en-US" dirty="0"/>
              <a:t> </a:t>
            </a:r>
            <a:r>
              <a:rPr dirty="0" err="1"/>
              <a:t>수는</a:t>
            </a:r>
            <a:r>
              <a:rPr dirty="0"/>
              <a:t> </a:t>
            </a:r>
            <a:r>
              <a:rPr dirty="0" err="1"/>
              <a:t>월매출에</a:t>
            </a:r>
            <a:r>
              <a:rPr dirty="0"/>
              <a:t> </a:t>
            </a:r>
            <a:r>
              <a:rPr dirty="0" err="1"/>
              <a:t>영향을</a:t>
            </a:r>
            <a:r>
              <a:rPr dirty="0"/>
              <a:t> </a:t>
            </a:r>
            <a:r>
              <a:rPr dirty="0" err="1"/>
              <a:t>미친다</a:t>
            </a:r>
            <a:endParaRPr dirty="0"/>
          </a:p>
        </p:txBody>
      </p:sp>
      <p:sp>
        <p:nvSpPr>
          <p:cNvPr id="508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9" name="가설검증 Anova"/>
          <p:cNvSpPr txBox="1"/>
          <p:nvPr/>
        </p:nvSpPr>
        <p:spPr>
          <a:xfrm>
            <a:off x="1212633" y="283344"/>
            <a:ext cx="295104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가설검증 Anova</a:t>
            </a:r>
          </a:p>
        </p:txBody>
      </p:sp>
      <p:sp>
        <p:nvSpPr>
          <p:cNvPr id="510" name="03"/>
          <p:cNvSpPr txBox="1"/>
          <p:nvPr/>
        </p:nvSpPr>
        <p:spPr>
          <a:xfrm>
            <a:off x="2276008" y="9225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511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512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513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514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pic>
        <p:nvPicPr>
          <p:cNvPr id="515" name="스크린샷 2023-12-09 오후 10.45.20.png" descr="스크린샷 2023-12-09 오후 10.45.2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9482" y="4650036"/>
            <a:ext cx="7947245" cy="5566205"/>
          </a:xfrm>
          <a:prstGeom prst="rect">
            <a:avLst/>
          </a:prstGeom>
          <a:ln w="12700">
            <a:miter lim="400000"/>
          </a:ln>
          <a:effectLst>
            <a:outerShdw blurRad="2794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516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517" name="1) 업종 분류와 점포 수 간의 상호작용이 있는지를 확인하는 가설…"/>
          <p:cNvSpPr txBox="1"/>
          <p:nvPr/>
        </p:nvSpPr>
        <p:spPr>
          <a:xfrm>
            <a:off x="760426" y="2644033"/>
            <a:ext cx="23470976" cy="65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27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/>
              <a:t>1) </a:t>
            </a:r>
            <a:r>
              <a:rPr lang="ko-KR" altLang="en-US" dirty="0"/>
              <a:t>업종 분류와 점포 수로만 월매출에 미치는 영향을 설명할 수 있는지를 확인하기 위한 가설</a:t>
            </a:r>
          </a:p>
        </p:txBody>
      </p:sp>
      <p:sp>
        <p:nvSpPr>
          <p:cNvPr id="518" name="1) 상권 관련 변수 자체 내 관계성을 알아보고자 세운 가설이지만…"/>
          <p:cNvSpPr txBox="1"/>
          <p:nvPr/>
        </p:nvSpPr>
        <p:spPr>
          <a:xfrm>
            <a:off x="478396" y="10510328"/>
            <a:ext cx="1986086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3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 dirty="0"/>
              <a:t>1) </a:t>
            </a:r>
            <a:r>
              <a:rPr sz="2100" dirty="0" err="1"/>
              <a:t>상권</a:t>
            </a:r>
            <a:r>
              <a:rPr sz="2100" dirty="0"/>
              <a:t> </a:t>
            </a:r>
            <a:r>
              <a:rPr sz="2100" dirty="0" err="1"/>
              <a:t>관련</a:t>
            </a:r>
            <a:r>
              <a:rPr sz="2100" dirty="0"/>
              <a:t> </a:t>
            </a:r>
            <a:r>
              <a:rPr sz="2100" dirty="0" err="1"/>
              <a:t>변수</a:t>
            </a:r>
            <a:r>
              <a:rPr sz="2100" dirty="0"/>
              <a:t> </a:t>
            </a:r>
            <a:r>
              <a:rPr sz="2100" dirty="0" err="1"/>
              <a:t>자체</a:t>
            </a:r>
            <a:r>
              <a:rPr sz="2100" dirty="0"/>
              <a:t> </a:t>
            </a:r>
            <a:r>
              <a:rPr sz="2100" dirty="0" err="1"/>
              <a:t>내</a:t>
            </a:r>
            <a:r>
              <a:rPr sz="2100" dirty="0"/>
              <a:t> </a:t>
            </a:r>
            <a:r>
              <a:rPr sz="2100" dirty="0" err="1"/>
              <a:t>관계성을</a:t>
            </a:r>
            <a:r>
              <a:rPr sz="2100" dirty="0"/>
              <a:t> </a:t>
            </a:r>
            <a:r>
              <a:rPr sz="2100" dirty="0" err="1"/>
              <a:t>알아보고자</a:t>
            </a:r>
            <a:r>
              <a:rPr sz="2100" dirty="0"/>
              <a:t> </a:t>
            </a:r>
            <a:r>
              <a:rPr sz="2100" dirty="0" err="1"/>
              <a:t>세운</a:t>
            </a:r>
            <a:r>
              <a:rPr sz="2100" dirty="0"/>
              <a:t> </a:t>
            </a:r>
            <a:r>
              <a:rPr sz="2100" dirty="0" err="1"/>
              <a:t>가설이지만</a:t>
            </a:r>
            <a:r>
              <a:rPr sz="2100" dirty="0"/>
              <a:t> </a:t>
            </a:r>
          </a:p>
          <a:p>
            <a:pPr algn="l" defTabSz="457200">
              <a:defRPr sz="23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100" dirty="0"/>
              <a:t>    </a:t>
            </a:r>
            <a:r>
              <a:rPr sz="2100" b="1" dirty="0"/>
              <a:t> </a:t>
            </a:r>
            <a:r>
              <a:rPr sz="2100" b="1" dirty="0" err="1"/>
              <a:t>유의확률은</a:t>
            </a:r>
            <a:r>
              <a:rPr sz="2100" b="1" dirty="0"/>
              <a:t> 0.05보다 </a:t>
            </a:r>
            <a:r>
              <a:rPr sz="2100" b="1" dirty="0" err="1"/>
              <a:t>작아</a:t>
            </a:r>
            <a:r>
              <a:rPr sz="2100" b="1" dirty="0"/>
              <a:t> </a:t>
            </a:r>
            <a:r>
              <a:rPr sz="2100" dirty="0" err="1"/>
              <a:t>업종</a:t>
            </a:r>
            <a:r>
              <a:rPr sz="2100" dirty="0"/>
              <a:t> </a:t>
            </a:r>
            <a:r>
              <a:rPr sz="2100" dirty="0" err="1"/>
              <a:t>분류와</a:t>
            </a:r>
            <a:r>
              <a:rPr sz="2100" dirty="0"/>
              <a:t> </a:t>
            </a:r>
            <a:r>
              <a:rPr sz="2100" dirty="0" err="1"/>
              <a:t>점포</a:t>
            </a:r>
            <a:r>
              <a:rPr sz="2100" dirty="0"/>
              <a:t> </a:t>
            </a:r>
            <a:r>
              <a:rPr sz="2100" dirty="0" err="1"/>
              <a:t>수의</a:t>
            </a:r>
            <a:r>
              <a:rPr sz="2100" dirty="0"/>
              <a:t> </a:t>
            </a:r>
            <a:r>
              <a:rPr sz="2100" dirty="0" err="1"/>
              <a:t>변수는</a:t>
            </a:r>
            <a:r>
              <a:rPr sz="2100" dirty="0"/>
              <a:t> </a:t>
            </a:r>
            <a:r>
              <a:rPr sz="2100" dirty="0" err="1"/>
              <a:t>월매출에</a:t>
            </a:r>
            <a:r>
              <a:rPr sz="2100" dirty="0"/>
              <a:t> </a:t>
            </a:r>
            <a:r>
              <a:rPr sz="2100" dirty="0" err="1"/>
              <a:t>영향을</a:t>
            </a:r>
            <a:r>
              <a:rPr sz="2100" dirty="0"/>
              <a:t> </a:t>
            </a:r>
            <a:r>
              <a:rPr sz="2100" dirty="0" err="1"/>
              <a:t>미침</a:t>
            </a:r>
            <a:endParaRPr sz="2100" dirty="0"/>
          </a:p>
        </p:txBody>
      </p:sp>
      <p:sp>
        <p:nvSpPr>
          <p:cNvPr id="519" name="2) 업종 분류와 점포 수 사이의 상호작용도 존재하지만…"/>
          <p:cNvSpPr txBox="1"/>
          <p:nvPr/>
        </p:nvSpPr>
        <p:spPr>
          <a:xfrm>
            <a:off x="465696" y="11543434"/>
            <a:ext cx="1986086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2) </a:t>
            </a:r>
            <a:r>
              <a:rPr sz="2100" b="0" dirty="0" err="1"/>
              <a:t>업종</a:t>
            </a:r>
            <a:r>
              <a:rPr sz="2100" b="0" dirty="0"/>
              <a:t> </a:t>
            </a:r>
            <a:r>
              <a:rPr sz="2100" b="0" dirty="0" err="1"/>
              <a:t>분류와</a:t>
            </a:r>
            <a:r>
              <a:rPr sz="2100" b="0" dirty="0"/>
              <a:t> </a:t>
            </a:r>
            <a:r>
              <a:rPr sz="2100" b="0" dirty="0" err="1"/>
              <a:t>점포</a:t>
            </a:r>
            <a:r>
              <a:rPr sz="2100" b="0" dirty="0"/>
              <a:t> </a:t>
            </a:r>
            <a:r>
              <a:rPr sz="2100" b="0" dirty="0" err="1"/>
              <a:t>수</a:t>
            </a:r>
            <a:r>
              <a:rPr sz="2100" b="0" dirty="0"/>
              <a:t> </a:t>
            </a:r>
            <a:r>
              <a:rPr sz="2100" b="0" dirty="0" err="1"/>
              <a:t>사이의</a:t>
            </a:r>
            <a:r>
              <a:rPr sz="2100" b="0" dirty="0"/>
              <a:t> </a:t>
            </a:r>
            <a:r>
              <a:rPr sz="2100" b="0" dirty="0" err="1"/>
              <a:t>상호작용도</a:t>
            </a:r>
            <a:r>
              <a:rPr sz="2100" b="0" dirty="0"/>
              <a:t> </a:t>
            </a:r>
            <a:r>
              <a:rPr sz="2100" b="0" dirty="0" err="1"/>
              <a:t>존재하지만</a:t>
            </a:r>
            <a:r>
              <a:rPr sz="2100" b="0" dirty="0"/>
              <a:t> </a:t>
            </a:r>
          </a:p>
          <a:p>
            <a:pPr algn="l" defTabSz="457200">
              <a:defRPr sz="23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100" dirty="0"/>
              <a:t>     r </a:t>
            </a:r>
            <a:r>
              <a:rPr sz="2100" dirty="0" err="1"/>
              <a:t>제곱을</a:t>
            </a:r>
            <a:r>
              <a:rPr sz="2100" dirty="0"/>
              <a:t> </a:t>
            </a:r>
            <a:r>
              <a:rPr sz="2100" dirty="0" err="1"/>
              <a:t>통해</a:t>
            </a:r>
            <a:r>
              <a:rPr sz="2100" dirty="0"/>
              <a:t> </a:t>
            </a:r>
            <a:r>
              <a:rPr sz="2100" b="1" dirty="0" err="1"/>
              <a:t>관계의</a:t>
            </a:r>
            <a:r>
              <a:rPr sz="2100" b="1" dirty="0"/>
              <a:t> </a:t>
            </a:r>
            <a:r>
              <a:rPr sz="2100" b="1" dirty="0" err="1"/>
              <a:t>강도가</a:t>
            </a:r>
            <a:r>
              <a:rPr sz="2100" b="1" dirty="0"/>
              <a:t> </a:t>
            </a:r>
            <a:r>
              <a:rPr sz="2100" b="1" dirty="0" err="1"/>
              <a:t>매우</a:t>
            </a:r>
            <a:r>
              <a:rPr sz="2100" b="1" dirty="0"/>
              <a:t> </a:t>
            </a:r>
            <a:r>
              <a:rPr sz="2100" b="1" dirty="0" err="1"/>
              <a:t>약한</a:t>
            </a:r>
            <a:r>
              <a:rPr sz="2100" dirty="0"/>
              <a:t> </a:t>
            </a:r>
            <a:r>
              <a:rPr sz="2100" dirty="0" err="1"/>
              <a:t>것</a:t>
            </a:r>
            <a:r>
              <a:rPr sz="2100" dirty="0"/>
              <a:t> </a:t>
            </a:r>
            <a:r>
              <a:rPr sz="2100" dirty="0" err="1"/>
              <a:t>확인</a:t>
            </a:r>
            <a:endParaRPr sz="2100" dirty="0"/>
          </a:p>
        </p:txBody>
      </p:sp>
      <p:sp>
        <p:nvSpPr>
          <p:cNvPr id="520" name="3) 프로파일 도표를 통해 점포 수가 많은 그룹이 구별 평균월매출이 높은 것을 알 수 있음"/>
          <p:cNvSpPr txBox="1"/>
          <p:nvPr/>
        </p:nvSpPr>
        <p:spPr>
          <a:xfrm>
            <a:off x="478396" y="12669576"/>
            <a:ext cx="19860860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3) </a:t>
            </a:r>
            <a:r>
              <a:rPr sz="2100" dirty="0" err="1"/>
              <a:t>프로파일</a:t>
            </a:r>
            <a:r>
              <a:rPr sz="2100" dirty="0"/>
              <a:t> </a:t>
            </a:r>
            <a:r>
              <a:rPr sz="2100" dirty="0" err="1"/>
              <a:t>도표</a:t>
            </a:r>
            <a:r>
              <a:rPr sz="2100" b="0" dirty="0" err="1"/>
              <a:t>를</a:t>
            </a:r>
            <a:r>
              <a:rPr sz="2100" b="0" dirty="0"/>
              <a:t> </a:t>
            </a:r>
            <a:r>
              <a:rPr sz="2100" b="0" dirty="0" err="1"/>
              <a:t>통해</a:t>
            </a:r>
            <a:r>
              <a:rPr sz="2100" b="0" dirty="0"/>
              <a:t> </a:t>
            </a:r>
            <a:r>
              <a:rPr sz="2100" b="0" dirty="0" err="1"/>
              <a:t>점포</a:t>
            </a:r>
            <a:r>
              <a:rPr sz="2100" b="0" dirty="0"/>
              <a:t> </a:t>
            </a:r>
            <a:r>
              <a:rPr sz="2100" b="0" dirty="0" err="1"/>
              <a:t>수가</a:t>
            </a:r>
            <a:r>
              <a:rPr sz="2100" b="0" dirty="0"/>
              <a:t> </a:t>
            </a:r>
            <a:r>
              <a:rPr sz="2100" b="0" dirty="0" err="1"/>
              <a:t>많은</a:t>
            </a:r>
            <a:r>
              <a:rPr sz="2100" b="0" dirty="0"/>
              <a:t> </a:t>
            </a:r>
            <a:r>
              <a:rPr sz="2100" b="0" dirty="0" err="1"/>
              <a:t>그룹이</a:t>
            </a:r>
            <a:r>
              <a:rPr sz="2100" b="0" dirty="0"/>
              <a:t> </a:t>
            </a:r>
            <a:r>
              <a:rPr sz="2100" b="0" dirty="0" err="1"/>
              <a:t>구별</a:t>
            </a:r>
            <a:r>
              <a:rPr sz="2100" b="0" dirty="0"/>
              <a:t> </a:t>
            </a:r>
            <a:r>
              <a:rPr sz="2100" b="0" dirty="0" err="1"/>
              <a:t>평균월매출이</a:t>
            </a:r>
            <a:r>
              <a:rPr sz="2100" b="0" dirty="0"/>
              <a:t> </a:t>
            </a:r>
            <a:r>
              <a:rPr sz="2100" b="0" dirty="0" err="1"/>
              <a:t>높은</a:t>
            </a:r>
            <a:r>
              <a:rPr sz="2100" b="0" dirty="0"/>
              <a:t> </a:t>
            </a:r>
            <a:r>
              <a:rPr sz="2100" b="0" dirty="0" err="1"/>
              <a:t>것을</a:t>
            </a:r>
            <a:r>
              <a:rPr sz="2100" b="0" dirty="0"/>
              <a:t> </a:t>
            </a:r>
            <a:r>
              <a:rPr sz="2100" b="0" dirty="0" err="1"/>
              <a:t>알</a:t>
            </a:r>
            <a:r>
              <a:rPr sz="2100" b="0" dirty="0"/>
              <a:t> </a:t>
            </a:r>
            <a:r>
              <a:rPr sz="2100" b="0" dirty="0" err="1"/>
              <a:t>수</a:t>
            </a:r>
            <a:r>
              <a:rPr sz="2100" b="0" dirty="0"/>
              <a:t> </a:t>
            </a:r>
            <a:r>
              <a:rPr sz="2100" b="0" dirty="0" err="1"/>
              <a:t>있음</a:t>
            </a:r>
            <a:endParaRPr sz="2100" b="0" dirty="0"/>
          </a:p>
        </p:txBody>
      </p:sp>
      <p:sp>
        <p:nvSpPr>
          <p:cNvPr id="521" name="4) 점포 수가 그렇게 많지 않은 경우에 점포 수가 평균월매출의 관계가…"/>
          <p:cNvSpPr txBox="1"/>
          <p:nvPr/>
        </p:nvSpPr>
        <p:spPr>
          <a:xfrm>
            <a:off x="12179051" y="10566792"/>
            <a:ext cx="1986086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4) </a:t>
            </a:r>
            <a:r>
              <a:rPr sz="2100" b="0" dirty="0" err="1"/>
              <a:t>점포</a:t>
            </a:r>
            <a:r>
              <a:rPr sz="2100" b="0" dirty="0"/>
              <a:t> </a:t>
            </a:r>
            <a:r>
              <a:rPr sz="2100" b="0" dirty="0" err="1"/>
              <a:t>수가</a:t>
            </a:r>
            <a:r>
              <a:rPr sz="2100" b="0" dirty="0"/>
              <a:t> </a:t>
            </a:r>
            <a:r>
              <a:rPr sz="2100" b="0" dirty="0" err="1"/>
              <a:t>그렇게</a:t>
            </a:r>
            <a:r>
              <a:rPr sz="2100" b="0" dirty="0"/>
              <a:t> </a:t>
            </a:r>
            <a:r>
              <a:rPr sz="2100" b="0" dirty="0" err="1"/>
              <a:t>많지</a:t>
            </a:r>
            <a:r>
              <a:rPr sz="2100" b="0" dirty="0"/>
              <a:t> </a:t>
            </a:r>
            <a:r>
              <a:rPr sz="2100" b="0" dirty="0" err="1"/>
              <a:t>않은</a:t>
            </a:r>
            <a:r>
              <a:rPr sz="2100" b="0" dirty="0"/>
              <a:t> </a:t>
            </a:r>
            <a:r>
              <a:rPr sz="2100" b="0" dirty="0" err="1"/>
              <a:t>경우에</a:t>
            </a:r>
            <a:r>
              <a:rPr sz="2100" b="0" dirty="0"/>
              <a:t> </a:t>
            </a:r>
            <a:r>
              <a:rPr sz="2100" b="0" dirty="0" err="1"/>
              <a:t>점포</a:t>
            </a:r>
            <a:r>
              <a:rPr sz="2100" b="0" dirty="0"/>
              <a:t> </a:t>
            </a:r>
            <a:r>
              <a:rPr sz="2100" b="0" dirty="0" err="1"/>
              <a:t>수가</a:t>
            </a:r>
            <a:r>
              <a:rPr sz="2100" b="0" dirty="0"/>
              <a:t> </a:t>
            </a:r>
            <a:r>
              <a:rPr sz="2100" b="0" dirty="0" err="1"/>
              <a:t>평균월매출의</a:t>
            </a:r>
            <a:r>
              <a:rPr sz="2100" b="0" dirty="0"/>
              <a:t> </a:t>
            </a:r>
            <a:r>
              <a:rPr sz="2100" dirty="0" err="1"/>
              <a:t>관계가</a:t>
            </a:r>
            <a:r>
              <a:rPr sz="2100" dirty="0"/>
              <a:t> </a:t>
            </a:r>
          </a:p>
          <a:p>
            <a:pPr algn="l" defTabSz="457200">
              <a:defRPr sz="23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100" b="1" dirty="0"/>
              <a:t>     </a:t>
            </a:r>
            <a:r>
              <a:rPr sz="2100" b="1" dirty="0" err="1"/>
              <a:t>강하게</a:t>
            </a:r>
            <a:r>
              <a:rPr sz="2100" b="1" dirty="0"/>
              <a:t> </a:t>
            </a:r>
            <a:r>
              <a:rPr sz="2100" b="1" dirty="0" err="1"/>
              <a:t>적용하지</a:t>
            </a:r>
            <a:r>
              <a:rPr sz="2100" b="1" dirty="0"/>
              <a:t> </a:t>
            </a:r>
            <a:r>
              <a:rPr sz="2100" b="1" dirty="0" err="1"/>
              <a:t>않는다</a:t>
            </a:r>
            <a:r>
              <a:rPr sz="2100" dirty="0" err="1"/>
              <a:t>고</a:t>
            </a:r>
            <a:r>
              <a:rPr sz="2100" dirty="0"/>
              <a:t> </a:t>
            </a:r>
            <a:r>
              <a:rPr sz="2100" dirty="0" err="1"/>
              <a:t>추정</a:t>
            </a:r>
            <a:endParaRPr sz="2100" dirty="0"/>
          </a:p>
        </p:txBody>
      </p:sp>
      <p:sp>
        <p:nvSpPr>
          <p:cNvPr id="522" name="5) 그룹5의 업종분류 중 기타가 평균월매출이 가장 높게 책정 됨…"/>
          <p:cNvSpPr txBox="1"/>
          <p:nvPr/>
        </p:nvSpPr>
        <p:spPr>
          <a:xfrm>
            <a:off x="12179051" y="11561886"/>
            <a:ext cx="1986086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5) </a:t>
            </a:r>
            <a:r>
              <a:rPr sz="2100" b="0" dirty="0"/>
              <a:t>그룹5의 </a:t>
            </a:r>
            <a:r>
              <a:rPr sz="2100" b="0" dirty="0" err="1"/>
              <a:t>업종분류</a:t>
            </a:r>
            <a:r>
              <a:rPr sz="2100" b="0" dirty="0"/>
              <a:t> </a:t>
            </a:r>
            <a:r>
              <a:rPr sz="2100" b="0" dirty="0" err="1"/>
              <a:t>중</a:t>
            </a:r>
            <a:r>
              <a:rPr sz="2100" b="0" dirty="0"/>
              <a:t> </a:t>
            </a:r>
            <a:r>
              <a:rPr sz="2100" b="0" dirty="0" err="1"/>
              <a:t>기타가</a:t>
            </a:r>
            <a:r>
              <a:rPr sz="2100" b="0" dirty="0"/>
              <a:t> </a:t>
            </a:r>
            <a:r>
              <a:rPr sz="2100" b="0" dirty="0" err="1"/>
              <a:t>평균월매출이</a:t>
            </a:r>
            <a:r>
              <a:rPr sz="2100" b="0" dirty="0"/>
              <a:t> </a:t>
            </a:r>
            <a:r>
              <a:rPr sz="2100" b="0" dirty="0" err="1"/>
              <a:t>가장</a:t>
            </a:r>
            <a:r>
              <a:rPr sz="2100" b="0" dirty="0"/>
              <a:t> </a:t>
            </a:r>
            <a:r>
              <a:rPr sz="2100" b="0" dirty="0" err="1"/>
              <a:t>높게</a:t>
            </a:r>
            <a:r>
              <a:rPr sz="2100" b="0" dirty="0"/>
              <a:t> </a:t>
            </a:r>
            <a:r>
              <a:rPr sz="2100" b="0" dirty="0" err="1"/>
              <a:t>책정</a:t>
            </a:r>
            <a:r>
              <a:rPr sz="2100" b="0" dirty="0"/>
              <a:t> </a:t>
            </a:r>
            <a:r>
              <a:rPr sz="2100" b="0" dirty="0" err="1"/>
              <a:t>됨</a:t>
            </a:r>
            <a:endParaRPr sz="2100" b="0" dirty="0"/>
          </a:p>
          <a:p>
            <a: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100" b="0" dirty="0"/>
              <a:t>    </a:t>
            </a:r>
            <a:r>
              <a:rPr sz="2100" b="0" dirty="0" err="1"/>
              <a:t>이는</a:t>
            </a:r>
            <a:r>
              <a:rPr sz="2100" b="0" dirty="0"/>
              <a:t> </a:t>
            </a:r>
            <a:r>
              <a:rPr sz="2100" b="0" dirty="0" err="1"/>
              <a:t>여기에</a:t>
            </a:r>
            <a:r>
              <a:rPr sz="2100" b="0" dirty="0"/>
              <a:t> </a:t>
            </a:r>
            <a:r>
              <a:rPr sz="2100" b="0" dirty="0" err="1"/>
              <a:t>포함된</a:t>
            </a:r>
            <a:r>
              <a:rPr sz="2100" dirty="0"/>
              <a:t> </a:t>
            </a:r>
            <a:r>
              <a:rPr sz="2100" dirty="0" err="1"/>
              <a:t>의료</a:t>
            </a:r>
            <a:r>
              <a:rPr sz="2100" dirty="0"/>
              <a:t>, </a:t>
            </a:r>
            <a:r>
              <a:rPr sz="2100" dirty="0" err="1"/>
              <a:t>학원업종</a:t>
            </a:r>
            <a:r>
              <a:rPr sz="2100" dirty="0"/>
              <a:t> </a:t>
            </a:r>
            <a:r>
              <a:rPr sz="2100" b="0" dirty="0" err="1"/>
              <a:t>등이다</a:t>
            </a:r>
            <a:r>
              <a:rPr sz="2100" b="0" dirty="0"/>
              <a:t> </a:t>
            </a:r>
            <a:r>
              <a:rPr sz="2100" b="0" dirty="0" err="1"/>
              <a:t>보니</a:t>
            </a:r>
            <a:r>
              <a:rPr sz="2100" b="0" dirty="0"/>
              <a:t> </a:t>
            </a:r>
            <a:r>
              <a:rPr sz="2100" b="0" dirty="0" err="1"/>
              <a:t>비교적</a:t>
            </a:r>
            <a:r>
              <a:rPr sz="2100" b="0" dirty="0"/>
              <a:t> </a:t>
            </a:r>
            <a:r>
              <a:rPr sz="2100" b="0" dirty="0" err="1"/>
              <a:t>이들의</a:t>
            </a:r>
            <a:r>
              <a:rPr sz="2100" b="0" dirty="0"/>
              <a:t> </a:t>
            </a:r>
            <a:r>
              <a:rPr sz="2100" b="0" dirty="0" err="1"/>
              <a:t>서비스나</a:t>
            </a:r>
            <a:r>
              <a:rPr sz="2100" b="0" dirty="0"/>
              <a:t> </a:t>
            </a:r>
            <a:r>
              <a:rPr sz="2100" b="0" dirty="0" err="1"/>
              <a:t>제품이</a:t>
            </a:r>
            <a:r>
              <a:rPr sz="2100" b="0" dirty="0"/>
              <a:t> </a:t>
            </a:r>
          </a:p>
          <a:p>
            <a: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100" b="0" dirty="0"/>
              <a:t>    </a:t>
            </a:r>
            <a:r>
              <a:rPr sz="2100" b="0" dirty="0" err="1"/>
              <a:t>높은</a:t>
            </a:r>
            <a:r>
              <a:rPr sz="2100" b="0" dirty="0"/>
              <a:t> </a:t>
            </a:r>
            <a:r>
              <a:rPr sz="2100" b="0" dirty="0" err="1"/>
              <a:t>가격으로</a:t>
            </a:r>
            <a:r>
              <a:rPr sz="2100" b="0" dirty="0"/>
              <a:t> </a:t>
            </a:r>
            <a:r>
              <a:rPr sz="2100" b="0" dirty="0" err="1"/>
              <a:t>책정되어</a:t>
            </a:r>
            <a:r>
              <a:rPr sz="2100" b="0" dirty="0"/>
              <a:t> </a:t>
            </a:r>
            <a:r>
              <a:rPr sz="2100" b="0" dirty="0" err="1"/>
              <a:t>평균</a:t>
            </a:r>
            <a:r>
              <a:rPr sz="2100" b="0" dirty="0"/>
              <a:t> </a:t>
            </a:r>
            <a:r>
              <a:rPr sz="2100" b="0" dirty="0" err="1"/>
              <a:t>월</a:t>
            </a:r>
            <a:r>
              <a:rPr sz="2100" b="0" dirty="0"/>
              <a:t> </a:t>
            </a:r>
            <a:r>
              <a:rPr sz="2100" b="0" dirty="0" err="1"/>
              <a:t>매출도</a:t>
            </a:r>
            <a:r>
              <a:rPr sz="2100" b="0" dirty="0"/>
              <a:t> </a:t>
            </a:r>
            <a:r>
              <a:rPr sz="2100" b="0" dirty="0" err="1"/>
              <a:t>높게</a:t>
            </a:r>
            <a:r>
              <a:rPr sz="2100" b="0" dirty="0"/>
              <a:t> </a:t>
            </a:r>
            <a:r>
              <a:rPr sz="2100" b="0" dirty="0" err="1"/>
              <a:t>나타났다고</a:t>
            </a:r>
            <a:r>
              <a:rPr sz="2100" b="0" dirty="0"/>
              <a:t> </a:t>
            </a:r>
            <a:r>
              <a:rPr sz="2100" b="0" dirty="0" err="1"/>
              <a:t>추론</a:t>
            </a:r>
            <a:endParaRPr sz="2100" b="0" dirty="0"/>
          </a:p>
        </p:txBody>
      </p:sp>
      <p:sp>
        <p:nvSpPr>
          <p:cNvPr id="523" name="모서리가 둥근 직사각형"/>
          <p:cNvSpPr/>
          <p:nvPr/>
        </p:nvSpPr>
        <p:spPr>
          <a:xfrm>
            <a:off x="4049223" y="10066216"/>
            <a:ext cx="2595486" cy="254735"/>
          </a:xfrm>
          <a:prstGeom prst="roundRect">
            <a:avLst>
              <a:gd name="adj" fmla="val 12388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524" name="모서리가 둥근 직사각형"/>
          <p:cNvSpPr/>
          <p:nvPr/>
        </p:nvSpPr>
        <p:spPr>
          <a:xfrm>
            <a:off x="9494804" y="7617204"/>
            <a:ext cx="739298" cy="1683066"/>
          </a:xfrm>
          <a:prstGeom prst="roundRect">
            <a:avLst>
              <a:gd name="adj" fmla="val 4788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527" name="그룹"/>
          <p:cNvGrpSpPr/>
          <p:nvPr/>
        </p:nvGrpSpPr>
        <p:grpSpPr>
          <a:xfrm>
            <a:off x="-111583" y="9701281"/>
            <a:ext cx="3890995" cy="736601"/>
            <a:chOff x="0" y="0"/>
            <a:chExt cx="3890993" cy="736600"/>
          </a:xfrm>
        </p:grpSpPr>
        <p:sp>
          <p:nvSpPr>
            <p:cNvPr id="525" name="직사각형"/>
            <p:cNvSpPr/>
            <p:nvPr/>
          </p:nvSpPr>
          <p:spPr>
            <a:xfrm>
              <a:off x="0" y="0"/>
              <a:ext cx="3107518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6" name="삼각형"/>
            <p:cNvSpPr/>
            <p:nvPr/>
          </p:nvSpPr>
          <p:spPr>
            <a:xfrm>
              <a:off x="3105658" y="0"/>
              <a:ext cx="785336" cy="7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28" name="INSIGHT"/>
          <p:cNvSpPr txBox="1"/>
          <p:nvPr/>
        </p:nvSpPr>
        <p:spPr>
          <a:xfrm>
            <a:off x="-8256850" y="9748830"/>
            <a:ext cx="1986086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/>
              <a:t>INSIGHT</a:t>
            </a:r>
          </a:p>
        </p:txBody>
      </p:sp>
      <p:sp>
        <p:nvSpPr>
          <p:cNvPr id="2" name="H1 : 업종 분류(음식점, 잡화, 기타)와 점포수는 월매출에 영향을 미친다">
            <a:extLst>
              <a:ext uri="{FF2B5EF4-FFF2-40B4-BE49-F238E27FC236}">
                <a16:creationId xmlns:a16="http://schemas.microsoft.com/office/drawing/2014/main" id="{AE98D0E6-669D-5F4D-1896-0D9B2C8520EF}"/>
              </a:ext>
            </a:extLst>
          </p:cNvPr>
          <p:cNvSpPr txBox="1"/>
          <p:nvPr/>
        </p:nvSpPr>
        <p:spPr>
          <a:xfrm>
            <a:off x="760426" y="5103784"/>
            <a:ext cx="14642838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 dirty="0"/>
              <a:t>H</a:t>
            </a:r>
            <a:r>
              <a:rPr lang="en-US" altLang="ko-KR" b="1" dirty="0"/>
              <a:t>0</a:t>
            </a:r>
            <a:r>
              <a:rPr dirty="0"/>
              <a:t> : </a:t>
            </a:r>
            <a:r>
              <a:rPr dirty="0" err="1"/>
              <a:t>업종</a:t>
            </a:r>
            <a:r>
              <a:rPr dirty="0"/>
              <a:t> </a:t>
            </a:r>
            <a:r>
              <a:rPr dirty="0" err="1"/>
              <a:t>분류</a:t>
            </a:r>
            <a:r>
              <a:rPr dirty="0"/>
              <a:t>(</a:t>
            </a:r>
            <a:r>
              <a:rPr dirty="0" err="1"/>
              <a:t>음식점</a:t>
            </a:r>
            <a:r>
              <a:rPr dirty="0"/>
              <a:t>, </a:t>
            </a:r>
            <a:r>
              <a:rPr dirty="0" err="1"/>
              <a:t>잡화</a:t>
            </a:r>
            <a:r>
              <a:rPr dirty="0"/>
              <a:t>, </a:t>
            </a:r>
            <a:r>
              <a:rPr dirty="0" err="1"/>
              <a:t>기타</a:t>
            </a:r>
            <a:r>
              <a:rPr dirty="0"/>
              <a:t>)</a:t>
            </a:r>
            <a:r>
              <a:rPr dirty="0" err="1"/>
              <a:t>와</a:t>
            </a:r>
            <a:r>
              <a:rPr dirty="0"/>
              <a:t> </a:t>
            </a:r>
            <a:r>
              <a:rPr dirty="0" err="1"/>
              <a:t>점포</a:t>
            </a:r>
            <a:r>
              <a:rPr lang="ko-KR" altLang="en-US" dirty="0"/>
              <a:t> 수 사이에 상호작용이 존재하지 않는다 </a:t>
            </a:r>
            <a:endParaRPr dirty="0"/>
          </a:p>
        </p:txBody>
      </p:sp>
      <p:sp>
        <p:nvSpPr>
          <p:cNvPr id="3" name="H1 : 업종 분류(음식점, 잡화, 기타)와 점포수는 월매출에 영향을 미친다">
            <a:extLst>
              <a:ext uri="{FF2B5EF4-FFF2-40B4-BE49-F238E27FC236}">
                <a16:creationId xmlns:a16="http://schemas.microsoft.com/office/drawing/2014/main" id="{92FFFE87-8771-669E-8E9A-1FFA8B8435E6}"/>
              </a:ext>
            </a:extLst>
          </p:cNvPr>
          <p:cNvSpPr txBox="1"/>
          <p:nvPr/>
        </p:nvSpPr>
        <p:spPr>
          <a:xfrm>
            <a:off x="760426" y="5660679"/>
            <a:ext cx="14642838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 dirty="0"/>
              <a:t>H</a:t>
            </a:r>
            <a:r>
              <a:rPr lang="en-US" altLang="ko-KR" b="1" dirty="0"/>
              <a:t>1</a:t>
            </a:r>
            <a:r>
              <a:rPr dirty="0"/>
              <a:t> : </a:t>
            </a:r>
            <a:r>
              <a:rPr dirty="0" err="1"/>
              <a:t>업종</a:t>
            </a:r>
            <a:r>
              <a:rPr dirty="0"/>
              <a:t> </a:t>
            </a:r>
            <a:r>
              <a:rPr dirty="0" err="1"/>
              <a:t>분류</a:t>
            </a:r>
            <a:r>
              <a:rPr dirty="0"/>
              <a:t>(</a:t>
            </a:r>
            <a:r>
              <a:rPr dirty="0" err="1"/>
              <a:t>음식점</a:t>
            </a:r>
            <a:r>
              <a:rPr dirty="0"/>
              <a:t>, </a:t>
            </a:r>
            <a:r>
              <a:rPr dirty="0" err="1"/>
              <a:t>잡화</a:t>
            </a:r>
            <a:r>
              <a:rPr dirty="0"/>
              <a:t>, </a:t>
            </a:r>
            <a:r>
              <a:rPr dirty="0" err="1"/>
              <a:t>기타</a:t>
            </a:r>
            <a:r>
              <a:rPr dirty="0"/>
              <a:t>)</a:t>
            </a:r>
            <a:r>
              <a:rPr dirty="0" err="1"/>
              <a:t>와</a:t>
            </a:r>
            <a:r>
              <a:rPr dirty="0"/>
              <a:t> </a:t>
            </a:r>
            <a:r>
              <a:rPr dirty="0" err="1"/>
              <a:t>점포</a:t>
            </a:r>
            <a:r>
              <a:rPr lang="ko-KR" altLang="en-US" dirty="0"/>
              <a:t> 수 사이에 상호작용이 존재한다 </a:t>
            </a:r>
            <a:endParaRPr dirty="0"/>
          </a:p>
        </p:txBody>
      </p:sp>
      <p:sp>
        <p:nvSpPr>
          <p:cNvPr id="4" name="1) 업종 분류와 점포 수 간의 상호작용이 있는지를 확인하는 가설…">
            <a:extLst>
              <a:ext uri="{FF2B5EF4-FFF2-40B4-BE49-F238E27FC236}">
                <a16:creationId xmlns:a16="http://schemas.microsoft.com/office/drawing/2014/main" id="{6817B8C9-259A-2F40-2E97-36E78E265436}"/>
              </a:ext>
            </a:extLst>
          </p:cNvPr>
          <p:cNvSpPr txBox="1"/>
          <p:nvPr/>
        </p:nvSpPr>
        <p:spPr>
          <a:xfrm>
            <a:off x="760426" y="4359708"/>
            <a:ext cx="23470976" cy="65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27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/>
              <a:t>2) </a:t>
            </a:r>
            <a:r>
              <a:rPr lang="ko-KR" altLang="en-US" dirty="0"/>
              <a:t>업종 분류와 점포 수 간의 상호작용이 있는지를 확인하는 가설  </a:t>
            </a:r>
          </a:p>
        </p:txBody>
      </p:sp>
      <p:sp>
        <p:nvSpPr>
          <p:cNvPr id="5" name="4) 점포 수가 그렇게 많지 않은 경우에 점포 수가 평균월매출의 관계가…">
            <a:extLst>
              <a:ext uri="{FF2B5EF4-FFF2-40B4-BE49-F238E27FC236}">
                <a16:creationId xmlns:a16="http://schemas.microsoft.com/office/drawing/2014/main" id="{54702396-76D2-C6FC-DC88-5B4AD57C9822}"/>
              </a:ext>
            </a:extLst>
          </p:cNvPr>
          <p:cNvSpPr txBox="1"/>
          <p:nvPr/>
        </p:nvSpPr>
        <p:spPr>
          <a:xfrm>
            <a:off x="12179051" y="12739012"/>
            <a:ext cx="19860860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/>
              <a:t>6)</a:t>
            </a:r>
            <a:r>
              <a:rPr lang="ko-KR" altLang="en-US" dirty="0"/>
              <a:t> </a:t>
            </a:r>
            <a:r>
              <a:rPr lang="ko-KR" altLang="en-US" sz="2100" b="0" dirty="0"/>
              <a:t>유사 업종 점포의 분포가 상권의 발달</a:t>
            </a:r>
            <a:r>
              <a:rPr lang="en-US" altLang="ko-KR" sz="2100" b="0" dirty="0"/>
              <a:t>(</a:t>
            </a:r>
            <a:r>
              <a:rPr lang="ko-KR" altLang="en-US" sz="2100" b="0" dirty="0" err="1"/>
              <a:t>월매출</a:t>
            </a:r>
            <a:r>
              <a:rPr lang="en-US" altLang="ko-KR" sz="2100" b="0" dirty="0"/>
              <a:t>)</a:t>
            </a:r>
            <a:r>
              <a:rPr lang="ko-KR" altLang="en-US" sz="2100" b="0" dirty="0"/>
              <a:t>에 영향을 주는지를 확인하고자 한 가설로</a:t>
            </a:r>
            <a:r>
              <a:rPr lang="en-US" altLang="ko-KR" sz="2100" b="0" dirty="0"/>
              <a:t>,</a:t>
            </a:r>
          </a:p>
          <a:p>
            <a: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sz="2100" dirty="0"/>
              <a:t>     </a:t>
            </a:r>
            <a:r>
              <a:rPr lang="ko-KR" altLang="en-US" sz="2100" b="0" dirty="0"/>
              <a:t>하고자 유의하다는 결과를 통해 영향을 주고 받는다는 결론 도출</a:t>
            </a:r>
            <a:endParaRPr sz="210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유동인구수가 많은 편이면 평균 월매출도 높게 책정되고,  유동인구수가 적은 편이면 평균 월매출도 적게 책정될 관계로…"/>
          <p:cNvSpPr txBox="1"/>
          <p:nvPr/>
        </p:nvSpPr>
        <p:spPr>
          <a:xfrm>
            <a:off x="533179" y="11446337"/>
            <a:ext cx="2289515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유동인구수가 많은 편이면 평균 월매출도 높게 책정되고,  유동인구수가 적은 편이면 평균 월매출도 적게 책정될 관계로</a:t>
            </a:r>
          </a:p>
          <a:p>
            <a:pPr algn="l" defTabSz="457200"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두 변수는 서로 영향을 미친다는 결론 도출</a:t>
            </a:r>
          </a:p>
        </p:txBody>
      </p:sp>
      <p:sp>
        <p:nvSpPr>
          <p:cNvPr id="531" name="Regression analysis1"/>
          <p:cNvSpPr txBox="1"/>
          <p:nvPr/>
        </p:nvSpPr>
        <p:spPr>
          <a:xfrm>
            <a:off x="743457" y="2142920"/>
            <a:ext cx="1259003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Regression analysis1</a:t>
            </a:r>
          </a:p>
        </p:txBody>
      </p:sp>
      <p:sp>
        <p:nvSpPr>
          <p:cNvPr id="532" name="H0 : 유동인구수와 평균월매출은 서로 영향을 미치지 않는다"/>
          <p:cNvSpPr txBox="1"/>
          <p:nvPr/>
        </p:nvSpPr>
        <p:spPr>
          <a:xfrm>
            <a:off x="799773" y="3794673"/>
            <a:ext cx="1875280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H0</a:t>
            </a:r>
            <a:r>
              <a:t> : 유동인구수와 평균월매출은 서로 영향을 미치지 않는다</a:t>
            </a:r>
          </a:p>
        </p:txBody>
      </p:sp>
      <p:sp>
        <p:nvSpPr>
          <p:cNvPr id="533" name="H1 : 유동인구수와 평균월매출은 서로 영향을 미친다"/>
          <p:cNvSpPr txBox="1"/>
          <p:nvPr/>
        </p:nvSpPr>
        <p:spPr>
          <a:xfrm>
            <a:off x="799773" y="4500125"/>
            <a:ext cx="146428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H1</a:t>
            </a:r>
            <a:r>
              <a:t> : 유동인구수와 평균월매출은 서로 영향을 미친다</a:t>
            </a:r>
          </a:p>
        </p:txBody>
      </p:sp>
      <p:pic>
        <p:nvPicPr>
          <p:cNvPr id="534" name="스크린샷 2023-12-07 오후 8.14.51.png" descr="스크린샷 2023-12-07 오후 8.14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275" y="1828153"/>
            <a:ext cx="7608116" cy="8346305"/>
          </a:xfrm>
          <a:prstGeom prst="rect">
            <a:avLst/>
          </a:prstGeom>
          <a:ln w="12700">
            <a:miter lim="400000"/>
          </a:ln>
          <a:effectLst>
            <a:outerShdw blurRad="2794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535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6" name="가설검증 regression"/>
          <p:cNvSpPr txBox="1"/>
          <p:nvPr/>
        </p:nvSpPr>
        <p:spPr>
          <a:xfrm>
            <a:off x="820258" y="226194"/>
            <a:ext cx="376600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가설검증 </a:t>
            </a:r>
            <a:r>
              <a:rPr sz="3300"/>
              <a:t>regression</a:t>
            </a:r>
          </a:p>
        </p:txBody>
      </p:sp>
      <p:sp>
        <p:nvSpPr>
          <p:cNvPr id="537" name="03"/>
          <p:cNvSpPr txBox="1"/>
          <p:nvPr/>
        </p:nvSpPr>
        <p:spPr>
          <a:xfrm>
            <a:off x="2276008" y="8971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538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539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540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541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시사점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한계점</a:t>
            </a:r>
            <a:endParaRPr dirty="0"/>
          </a:p>
        </p:txBody>
      </p:sp>
      <p:sp>
        <p:nvSpPr>
          <p:cNvPr id="542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543" name="상권 발달의 정도를 추론할 수 있는 변수인 유동인구 수와 평균월매출의 관계를 파악하기 위해 세운 가설"/>
          <p:cNvSpPr txBox="1"/>
          <p:nvPr/>
        </p:nvSpPr>
        <p:spPr>
          <a:xfrm>
            <a:off x="760426" y="3046242"/>
            <a:ext cx="1875280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상권 발달의 정도를 추론할 수 있는 변수인 유동인구 수와 평균월매출의 관계를 파악하기 위해 세운 가설</a:t>
            </a:r>
          </a:p>
        </p:txBody>
      </p:sp>
      <p:pic>
        <p:nvPicPr>
          <p:cNvPr id="544" name="스크린샷 2023-12-07 오후 8.14.19.png" descr="스크린샷 2023-12-07 오후 8.14.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93" y="5249776"/>
            <a:ext cx="13085438" cy="2592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스크린샷 2023-12-07 오후 8.14.11.png" descr="스크린샷 2023-12-07 오후 8.14.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838" y="7445665"/>
            <a:ext cx="7914456" cy="2417782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모서리가 둥근 직사각형"/>
          <p:cNvSpPr/>
          <p:nvPr/>
        </p:nvSpPr>
        <p:spPr>
          <a:xfrm>
            <a:off x="6470710" y="8209971"/>
            <a:ext cx="1135533" cy="861395"/>
          </a:xfrm>
          <a:prstGeom prst="roundRect">
            <a:avLst>
              <a:gd name="adj" fmla="val 5031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7" name="모서리가 둥근 직사각형"/>
          <p:cNvSpPr/>
          <p:nvPr/>
        </p:nvSpPr>
        <p:spPr>
          <a:xfrm>
            <a:off x="10066435" y="6150695"/>
            <a:ext cx="1247922" cy="1226861"/>
          </a:xfrm>
          <a:prstGeom prst="roundRect">
            <a:avLst>
              <a:gd name="adj" fmla="val 3533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550" name="그룹"/>
          <p:cNvGrpSpPr/>
          <p:nvPr/>
        </p:nvGrpSpPr>
        <p:grpSpPr>
          <a:xfrm>
            <a:off x="-73804" y="10420435"/>
            <a:ext cx="3890995" cy="736601"/>
            <a:chOff x="0" y="0"/>
            <a:chExt cx="3890993" cy="736600"/>
          </a:xfrm>
        </p:grpSpPr>
        <p:sp>
          <p:nvSpPr>
            <p:cNvPr id="548" name="직사각형"/>
            <p:cNvSpPr/>
            <p:nvPr/>
          </p:nvSpPr>
          <p:spPr>
            <a:xfrm>
              <a:off x="0" y="0"/>
              <a:ext cx="3107518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9" name="삼각형"/>
            <p:cNvSpPr/>
            <p:nvPr/>
          </p:nvSpPr>
          <p:spPr>
            <a:xfrm>
              <a:off x="3105658" y="0"/>
              <a:ext cx="785336" cy="7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51" name="INSIGHT"/>
          <p:cNvSpPr txBox="1"/>
          <p:nvPr/>
        </p:nvSpPr>
        <p:spPr>
          <a:xfrm>
            <a:off x="-8439730" y="10493559"/>
            <a:ext cx="1986086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INSIGHT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H0 : 평균점포수와 평균월매출은 서로 영향을 미치지 않는다"/>
          <p:cNvSpPr txBox="1"/>
          <p:nvPr/>
        </p:nvSpPr>
        <p:spPr>
          <a:xfrm>
            <a:off x="811226" y="3599708"/>
            <a:ext cx="1875280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H0</a:t>
            </a:r>
            <a:r>
              <a:t> : 평균점포수와 평균월매출은 서로 영향을 미치지 않는다</a:t>
            </a:r>
          </a:p>
        </p:txBody>
      </p:sp>
      <p:sp>
        <p:nvSpPr>
          <p:cNvPr id="554" name="H1 : 평균인구수와 평균월매출은 서로 영향을 미친다"/>
          <p:cNvSpPr txBox="1"/>
          <p:nvPr/>
        </p:nvSpPr>
        <p:spPr>
          <a:xfrm>
            <a:off x="811226" y="4254360"/>
            <a:ext cx="146428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H1</a:t>
            </a:r>
            <a:r>
              <a:t> : 평균인구수와 평균월매출은 서로 영향을 미친다</a:t>
            </a:r>
          </a:p>
        </p:txBody>
      </p:sp>
      <p:pic>
        <p:nvPicPr>
          <p:cNvPr id="555" name="스크린샷 2023-12-07 오후 8.15.29.png" descr="스크린샷 2023-12-07 오후 8.15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0" y="4699898"/>
            <a:ext cx="12590039" cy="2541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스크린샷 2023-12-07 오후 8.15.36.png" descr="스크린샷 2023-12-07 오후 8.15.3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22" y="7438612"/>
            <a:ext cx="12181135" cy="234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스크린샷 2023-12-07 오후 8.16.16.png" descr="스크린샷 2023-12-07 오후 8.16.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0832" y="1500526"/>
            <a:ext cx="8132241" cy="8737432"/>
          </a:xfrm>
          <a:prstGeom prst="rect">
            <a:avLst/>
          </a:prstGeom>
          <a:ln w="12700">
            <a:miter lim="400000"/>
          </a:ln>
          <a:effectLst>
            <a:outerShdw blurRad="2794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558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9" name="가설검증 regression"/>
          <p:cNvSpPr txBox="1"/>
          <p:nvPr/>
        </p:nvSpPr>
        <p:spPr>
          <a:xfrm>
            <a:off x="820258" y="226194"/>
            <a:ext cx="376600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가설검증 </a:t>
            </a:r>
            <a:r>
              <a:rPr sz="3300"/>
              <a:t>regression</a:t>
            </a:r>
          </a:p>
        </p:txBody>
      </p:sp>
      <p:sp>
        <p:nvSpPr>
          <p:cNvPr id="560" name="03"/>
          <p:cNvSpPr txBox="1"/>
          <p:nvPr/>
        </p:nvSpPr>
        <p:spPr>
          <a:xfrm>
            <a:off x="2276008" y="8971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561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562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563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564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565" name="Regression analysis2"/>
          <p:cNvSpPr txBox="1"/>
          <p:nvPr/>
        </p:nvSpPr>
        <p:spPr>
          <a:xfrm>
            <a:off x="743457" y="2155620"/>
            <a:ext cx="1259003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Regression analysis2</a:t>
            </a:r>
          </a:p>
        </p:txBody>
      </p:sp>
      <p:sp>
        <p:nvSpPr>
          <p:cNvPr id="566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567" name="상권 발달 정도 관련 변수인 평균 점포수와 평균월매출의 관계를 파악하기 위해 세운 가설"/>
          <p:cNvSpPr txBox="1"/>
          <p:nvPr/>
        </p:nvSpPr>
        <p:spPr>
          <a:xfrm>
            <a:off x="760426" y="2982742"/>
            <a:ext cx="1875280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상권 발달 정도 관련 변수인 평균 점포수와 평균월매출의 관계를 파악하기 위해 세운 가설 </a:t>
            </a:r>
          </a:p>
        </p:txBody>
      </p:sp>
      <p:sp>
        <p:nvSpPr>
          <p:cNvPr id="568" name="평균 점포수가 많은 편 이면 평균 월매출도 높게 책정되고 평균점포수가 적은 편 이면 평균 월매출도 적게 책정될 관계로…"/>
          <p:cNvSpPr txBox="1"/>
          <p:nvPr/>
        </p:nvSpPr>
        <p:spPr>
          <a:xfrm>
            <a:off x="560150" y="11710224"/>
            <a:ext cx="2378778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평균 점포수가 많은 편 이면 평균 월매출도 높게 책정되고 평균점포수가 적은 편 이면 평균 월매출도 적게 책정될 관계로</a:t>
            </a:r>
          </a:p>
          <a:p>
            <a:pPr algn="l" defTabSz="457200"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두 변수는 서로 영향을 미친다는 결론 도출</a:t>
            </a:r>
          </a:p>
        </p:txBody>
      </p:sp>
      <p:sp>
        <p:nvSpPr>
          <p:cNvPr id="569" name="모서리가 둥근 직사각형"/>
          <p:cNvSpPr/>
          <p:nvPr/>
        </p:nvSpPr>
        <p:spPr>
          <a:xfrm>
            <a:off x="3764157" y="8501139"/>
            <a:ext cx="1527624" cy="803350"/>
          </a:xfrm>
          <a:prstGeom prst="roundRect">
            <a:avLst>
              <a:gd name="adj" fmla="val 5395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0" name="모서리가 둥근 직사각형"/>
          <p:cNvSpPr/>
          <p:nvPr/>
        </p:nvSpPr>
        <p:spPr>
          <a:xfrm>
            <a:off x="9861487" y="5688490"/>
            <a:ext cx="1139123" cy="1182902"/>
          </a:xfrm>
          <a:prstGeom prst="roundRect">
            <a:avLst>
              <a:gd name="adj" fmla="val 3805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573" name="그룹"/>
          <p:cNvGrpSpPr/>
          <p:nvPr/>
        </p:nvGrpSpPr>
        <p:grpSpPr>
          <a:xfrm>
            <a:off x="-73804" y="10564443"/>
            <a:ext cx="3890995" cy="736601"/>
            <a:chOff x="0" y="0"/>
            <a:chExt cx="3890993" cy="736600"/>
          </a:xfrm>
        </p:grpSpPr>
        <p:sp>
          <p:nvSpPr>
            <p:cNvPr id="571" name="직사각형"/>
            <p:cNvSpPr/>
            <p:nvPr/>
          </p:nvSpPr>
          <p:spPr>
            <a:xfrm>
              <a:off x="0" y="0"/>
              <a:ext cx="3107518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2" name="삼각형"/>
            <p:cNvSpPr/>
            <p:nvPr/>
          </p:nvSpPr>
          <p:spPr>
            <a:xfrm>
              <a:off x="3105658" y="0"/>
              <a:ext cx="785336" cy="7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74" name="INSIGHT"/>
          <p:cNvSpPr txBox="1"/>
          <p:nvPr/>
        </p:nvSpPr>
        <p:spPr>
          <a:xfrm>
            <a:off x="-8439730" y="10637567"/>
            <a:ext cx="1986086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INSIGHT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H0 : 총가구개수와 평균월매출은 서로 영향을 미치지 않는다"/>
          <p:cNvSpPr txBox="1"/>
          <p:nvPr/>
        </p:nvSpPr>
        <p:spPr>
          <a:xfrm>
            <a:off x="900126" y="3702748"/>
            <a:ext cx="1875280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H0</a:t>
            </a:r>
            <a:r>
              <a:t> : 총가구개수와 평균월매출은 서로 영향을 미치지 않는다</a:t>
            </a:r>
          </a:p>
        </p:txBody>
      </p:sp>
      <p:sp>
        <p:nvSpPr>
          <p:cNvPr id="577" name="H1 : 총가구개수와 평균월매출은 서로 영향을 미친다"/>
          <p:cNvSpPr txBox="1"/>
          <p:nvPr/>
        </p:nvSpPr>
        <p:spPr>
          <a:xfrm>
            <a:off x="900126" y="4370100"/>
            <a:ext cx="146428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H1</a:t>
            </a:r>
            <a:r>
              <a:t> : 총가구개수와 평균월매출은 서로 영향을 미친다</a:t>
            </a:r>
          </a:p>
        </p:txBody>
      </p:sp>
      <p:pic>
        <p:nvPicPr>
          <p:cNvPr id="578" name="스크린샷 2023-12-07 오후 8.18.31.png" descr="스크린샷 2023-12-07 오후 8.18.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10" y="5244953"/>
            <a:ext cx="12460103" cy="2409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스크린샷 2023-12-07 오후 8.19.07.png" descr="스크린샷 2023-12-07 오후 8.19.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979" y="1288905"/>
            <a:ext cx="7988742" cy="8624351"/>
          </a:xfrm>
          <a:prstGeom prst="rect">
            <a:avLst/>
          </a:prstGeom>
          <a:ln w="12700">
            <a:miter lim="400000"/>
          </a:ln>
          <a:effectLst>
            <a:outerShdw blurRad="2794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580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81" name="가설검증 regression"/>
          <p:cNvSpPr txBox="1"/>
          <p:nvPr/>
        </p:nvSpPr>
        <p:spPr>
          <a:xfrm>
            <a:off x="820258" y="226194"/>
            <a:ext cx="376600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가설검증 </a:t>
            </a:r>
            <a:r>
              <a:rPr sz="3300"/>
              <a:t>regression</a:t>
            </a:r>
          </a:p>
        </p:txBody>
      </p:sp>
      <p:sp>
        <p:nvSpPr>
          <p:cNvPr id="582" name="03"/>
          <p:cNvSpPr txBox="1"/>
          <p:nvPr/>
        </p:nvSpPr>
        <p:spPr>
          <a:xfrm>
            <a:off x="2276008" y="8971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583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584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585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586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587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588" name="주변 인프라 관련 변수인 총가구개수와 평균 월매출의 관계를 파악하기 위해 세운 가설"/>
          <p:cNvSpPr txBox="1"/>
          <p:nvPr/>
        </p:nvSpPr>
        <p:spPr>
          <a:xfrm>
            <a:off x="874726" y="3051468"/>
            <a:ext cx="1875280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주변 인프라 관련 변수인 총가구개수와 평균 월매출의 관계를 파악하기 위해 세운 가설</a:t>
            </a:r>
          </a:p>
        </p:txBody>
      </p:sp>
      <p:sp>
        <p:nvSpPr>
          <p:cNvPr id="589" name="총가구개수가 많은 주택가의 발달이 잘 되어있으면 평균월매출도 높게 책정되고…"/>
          <p:cNvSpPr txBox="1"/>
          <p:nvPr/>
        </p:nvSpPr>
        <p:spPr>
          <a:xfrm>
            <a:off x="501536" y="11577041"/>
            <a:ext cx="26165585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총가구개수가</a:t>
            </a:r>
            <a:r>
              <a:rPr dirty="0"/>
              <a:t> </a:t>
            </a:r>
            <a:r>
              <a:rPr dirty="0" err="1"/>
              <a:t>많은</a:t>
            </a:r>
            <a:r>
              <a:rPr dirty="0"/>
              <a:t> </a:t>
            </a:r>
            <a:r>
              <a:rPr dirty="0" err="1"/>
              <a:t>주택가의</a:t>
            </a:r>
            <a:r>
              <a:rPr dirty="0"/>
              <a:t> </a:t>
            </a:r>
            <a:r>
              <a:rPr dirty="0" err="1"/>
              <a:t>발달이</a:t>
            </a:r>
            <a:r>
              <a:rPr dirty="0"/>
              <a:t> </a:t>
            </a:r>
            <a:r>
              <a:rPr dirty="0" err="1"/>
              <a:t>잘</a:t>
            </a:r>
            <a:r>
              <a:rPr dirty="0"/>
              <a:t> </a:t>
            </a:r>
            <a:r>
              <a:rPr dirty="0" err="1"/>
              <a:t>되어</a:t>
            </a:r>
            <a:r>
              <a:rPr lang="ko-KR" altLang="en-US" dirty="0"/>
              <a:t> </a:t>
            </a:r>
            <a:r>
              <a:rPr dirty="0" err="1"/>
              <a:t>있</a:t>
            </a:r>
            <a:r>
              <a:rPr lang="ko-KR" altLang="en-US" dirty="0"/>
              <a:t>다면</a:t>
            </a:r>
            <a:r>
              <a:rPr dirty="0"/>
              <a:t> </a:t>
            </a:r>
            <a:r>
              <a:rPr dirty="0" err="1"/>
              <a:t>평균</a:t>
            </a:r>
            <a:r>
              <a:rPr lang="ko-KR" altLang="en-US" dirty="0"/>
              <a:t> </a:t>
            </a:r>
            <a:r>
              <a:rPr dirty="0" err="1"/>
              <a:t>월매출도</a:t>
            </a:r>
            <a:r>
              <a:rPr dirty="0"/>
              <a:t> </a:t>
            </a:r>
            <a:r>
              <a:rPr dirty="0" err="1"/>
              <a:t>높게</a:t>
            </a:r>
            <a:r>
              <a:rPr dirty="0"/>
              <a:t> </a:t>
            </a:r>
            <a:r>
              <a:rPr dirty="0" err="1"/>
              <a:t>책정되고</a:t>
            </a:r>
            <a:endParaRPr dirty="0"/>
          </a:p>
          <a:p>
            <a:pPr algn="l" defTabSz="457200"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주택가의</a:t>
            </a:r>
            <a:r>
              <a:rPr dirty="0"/>
              <a:t> </a:t>
            </a:r>
            <a:r>
              <a:rPr dirty="0" err="1"/>
              <a:t>발달이</a:t>
            </a:r>
            <a:r>
              <a:rPr dirty="0"/>
              <a:t> </a:t>
            </a:r>
            <a:r>
              <a:rPr dirty="0" err="1"/>
              <a:t>비교적</a:t>
            </a:r>
            <a:r>
              <a:rPr dirty="0"/>
              <a:t> </a:t>
            </a:r>
            <a:r>
              <a:rPr dirty="0" err="1"/>
              <a:t>덜</a:t>
            </a:r>
            <a:r>
              <a:rPr dirty="0"/>
              <a:t> </a:t>
            </a:r>
            <a:r>
              <a:rPr lang="ko-KR" altLang="en-US" dirty="0"/>
              <a:t>되어 있다면</a:t>
            </a:r>
            <a:r>
              <a:rPr dirty="0"/>
              <a:t> </a:t>
            </a:r>
            <a:r>
              <a:rPr dirty="0" err="1"/>
              <a:t>평균</a:t>
            </a:r>
            <a:r>
              <a:rPr dirty="0"/>
              <a:t> </a:t>
            </a:r>
            <a:r>
              <a:rPr dirty="0" err="1"/>
              <a:t>월매출도</a:t>
            </a:r>
            <a:r>
              <a:rPr dirty="0"/>
              <a:t> </a:t>
            </a:r>
            <a:r>
              <a:rPr dirty="0" err="1"/>
              <a:t>적게</a:t>
            </a:r>
            <a:r>
              <a:rPr dirty="0"/>
              <a:t> </a:t>
            </a:r>
            <a:r>
              <a:rPr dirty="0" err="1"/>
              <a:t>책정될</a:t>
            </a:r>
            <a:r>
              <a:rPr dirty="0"/>
              <a:t> </a:t>
            </a:r>
            <a:r>
              <a:rPr dirty="0" err="1"/>
              <a:t>관계로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변수는</a:t>
            </a:r>
            <a:r>
              <a:rPr dirty="0"/>
              <a:t> </a:t>
            </a:r>
            <a:r>
              <a:rPr dirty="0" err="1"/>
              <a:t>서로</a:t>
            </a:r>
            <a:r>
              <a:rPr dirty="0"/>
              <a:t> </a:t>
            </a:r>
            <a:r>
              <a:rPr dirty="0" err="1"/>
              <a:t>영향을</a:t>
            </a:r>
            <a:r>
              <a:rPr dirty="0"/>
              <a:t> </a:t>
            </a:r>
            <a:r>
              <a:rPr dirty="0" err="1"/>
              <a:t>미친다는</a:t>
            </a:r>
            <a:r>
              <a:rPr dirty="0"/>
              <a:t> </a:t>
            </a:r>
            <a:r>
              <a:rPr dirty="0" err="1"/>
              <a:t>결론을</a:t>
            </a:r>
            <a:r>
              <a:rPr dirty="0"/>
              <a:t> </a:t>
            </a:r>
            <a:r>
              <a:rPr dirty="0" err="1"/>
              <a:t>도출</a:t>
            </a:r>
            <a:endParaRPr dirty="0"/>
          </a:p>
        </p:txBody>
      </p:sp>
      <p:sp>
        <p:nvSpPr>
          <p:cNvPr id="590" name="Regression analysis3"/>
          <p:cNvSpPr txBox="1"/>
          <p:nvPr/>
        </p:nvSpPr>
        <p:spPr>
          <a:xfrm>
            <a:off x="870457" y="2219120"/>
            <a:ext cx="1259003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Regression analysis3</a:t>
            </a:r>
          </a:p>
        </p:txBody>
      </p:sp>
      <p:pic>
        <p:nvPicPr>
          <p:cNvPr id="591" name="스크린샷 2023-12-07 오후 8.18.18.png" descr="스크린샷 2023-12-07 오후 8.18.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47" y="7604960"/>
            <a:ext cx="12222059" cy="2181169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모서리가 둥근 직사각형"/>
          <p:cNvSpPr/>
          <p:nvPr/>
        </p:nvSpPr>
        <p:spPr>
          <a:xfrm>
            <a:off x="3909147" y="8699028"/>
            <a:ext cx="1427315" cy="766456"/>
          </a:xfrm>
          <a:prstGeom prst="roundRect">
            <a:avLst>
              <a:gd name="adj" fmla="val 6691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3" name="모서리가 둥근 직사각형"/>
          <p:cNvSpPr/>
          <p:nvPr/>
        </p:nvSpPr>
        <p:spPr>
          <a:xfrm>
            <a:off x="9777724" y="6156141"/>
            <a:ext cx="1105659" cy="1125741"/>
          </a:xfrm>
          <a:prstGeom prst="roundRect">
            <a:avLst>
              <a:gd name="adj" fmla="val 4639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596" name="그룹"/>
          <p:cNvGrpSpPr/>
          <p:nvPr/>
        </p:nvGrpSpPr>
        <p:grpSpPr>
          <a:xfrm>
            <a:off x="-73804" y="10499716"/>
            <a:ext cx="3890995" cy="736601"/>
            <a:chOff x="0" y="0"/>
            <a:chExt cx="3890993" cy="736600"/>
          </a:xfrm>
        </p:grpSpPr>
        <p:sp>
          <p:nvSpPr>
            <p:cNvPr id="594" name="직사각형"/>
            <p:cNvSpPr/>
            <p:nvPr/>
          </p:nvSpPr>
          <p:spPr>
            <a:xfrm>
              <a:off x="0" y="0"/>
              <a:ext cx="3107518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5" name="삼각형"/>
            <p:cNvSpPr/>
            <p:nvPr/>
          </p:nvSpPr>
          <p:spPr>
            <a:xfrm>
              <a:off x="3105658" y="0"/>
              <a:ext cx="785336" cy="7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97" name="INSIGHT"/>
          <p:cNvSpPr txBox="1"/>
          <p:nvPr/>
        </p:nvSpPr>
        <p:spPr>
          <a:xfrm>
            <a:off x="-8439730" y="10572840"/>
            <a:ext cx="1986086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INSIGHT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스크린샷 2023-12-07 오후 8.20.23.png" descr="스크린샷 2023-12-07 오후 8.20.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405" y="5218450"/>
            <a:ext cx="5925304" cy="4473802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Chi-Squared"/>
          <p:cNvSpPr txBox="1"/>
          <p:nvPr/>
        </p:nvSpPr>
        <p:spPr>
          <a:xfrm>
            <a:off x="770104" y="2188907"/>
            <a:ext cx="1259003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Chi-Squared</a:t>
            </a:r>
          </a:p>
        </p:txBody>
      </p:sp>
      <p:sp>
        <p:nvSpPr>
          <p:cNvPr id="601" name="H0 : 구별 역 개수와 구별 평균월매출의 분포가 기댓값과 같다"/>
          <p:cNvSpPr txBox="1"/>
          <p:nvPr/>
        </p:nvSpPr>
        <p:spPr>
          <a:xfrm>
            <a:off x="760426" y="3721956"/>
            <a:ext cx="1875280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H0</a:t>
            </a:r>
            <a:r>
              <a:t> : 구별 역 개수와 구별 평균월매출의 분포가 기댓값과 같다</a:t>
            </a:r>
          </a:p>
        </p:txBody>
      </p:sp>
      <p:sp>
        <p:nvSpPr>
          <p:cNvPr id="602" name="H1 : 구별 역 개수와 구별 평균월매출의 분포가 기댓값과 다르다"/>
          <p:cNvSpPr txBox="1"/>
          <p:nvPr/>
        </p:nvSpPr>
        <p:spPr>
          <a:xfrm>
            <a:off x="760426" y="4452808"/>
            <a:ext cx="146428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H1</a:t>
            </a:r>
            <a:r>
              <a:t> : 구별 역 개수와 구별 평균월매출의 분포가 기댓값과 다르다</a:t>
            </a:r>
          </a:p>
        </p:txBody>
      </p:sp>
      <p:pic>
        <p:nvPicPr>
          <p:cNvPr id="603" name="스크린샷 2023-12-07 오후 8.20.35.png" descr="스크린샷 2023-12-07 오후 8.20.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163" y="7236768"/>
            <a:ext cx="5410200" cy="2579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스크린샷 2023-12-07 오후 8.21.05.png" descr="스크린샷 2023-12-07 오후 8.21.0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20" y="5220840"/>
            <a:ext cx="7805660" cy="2042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스크린샷 2023-12-07 오후 8.21.51.png" descr="스크린샷 2023-12-07 오후 8.21.5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750" y="2333370"/>
            <a:ext cx="8954873" cy="7258011"/>
          </a:xfrm>
          <a:prstGeom prst="rect">
            <a:avLst/>
          </a:prstGeom>
          <a:ln w="12700">
            <a:miter lim="400000"/>
          </a:ln>
          <a:effectLst>
            <a:outerShdw blurRad="2794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606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7" name="가설검증 regression"/>
          <p:cNvSpPr txBox="1"/>
          <p:nvPr/>
        </p:nvSpPr>
        <p:spPr>
          <a:xfrm>
            <a:off x="820258" y="226194"/>
            <a:ext cx="376600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가설검증 </a:t>
            </a:r>
            <a:r>
              <a:rPr sz="3300"/>
              <a:t>regression</a:t>
            </a:r>
          </a:p>
        </p:txBody>
      </p:sp>
      <p:sp>
        <p:nvSpPr>
          <p:cNvPr id="608" name="03"/>
          <p:cNvSpPr txBox="1"/>
          <p:nvPr/>
        </p:nvSpPr>
        <p:spPr>
          <a:xfrm>
            <a:off x="2276008" y="8971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609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610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611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612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613" name="출처"/>
          <p:cNvSpPr txBox="1"/>
          <p:nvPr/>
        </p:nvSpPr>
        <p:spPr>
          <a:xfrm>
            <a:off x="18520844" y="1690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614" name="구별 역 개수와 평균월매출은 그룹별로 동일한 비율로 분포하지 않는다…"/>
          <p:cNvSpPr txBox="1"/>
          <p:nvPr/>
        </p:nvSpPr>
        <p:spPr>
          <a:xfrm>
            <a:off x="551194" y="11742893"/>
            <a:ext cx="18752803" cy="1199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구별</a:t>
            </a:r>
            <a:r>
              <a:rPr dirty="0"/>
              <a:t> </a:t>
            </a:r>
            <a:r>
              <a:rPr dirty="0" err="1"/>
              <a:t>역</a:t>
            </a:r>
            <a:r>
              <a:rPr dirty="0"/>
              <a:t> </a:t>
            </a:r>
            <a:r>
              <a:rPr dirty="0" err="1"/>
              <a:t>개수와</a:t>
            </a:r>
            <a:r>
              <a:rPr dirty="0"/>
              <a:t> </a:t>
            </a:r>
            <a:r>
              <a:rPr dirty="0" err="1"/>
              <a:t>평균월매출은</a:t>
            </a:r>
            <a:r>
              <a:rPr dirty="0"/>
              <a:t> </a:t>
            </a:r>
            <a:r>
              <a:rPr dirty="0" err="1"/>
              <a:t>그룹별로</a:t>
            </a:r>
            <a:r>
              <a:rPr dirty="0"/>
              <a:t> </a:t>
            </a:r>
            <a:r>
              <a:rPr dirty="0" err="1"/>
              <a:t>동일한</a:t>
            </a:r>
            <a:r>
              <a:rPr dirty="0"/>
              <a:t> </a:t>
            </a:r>
            <a:r>
              <a:rPr dirty="0" err="1"/>
              <a:t>비율로</a:t>
            </a:r>
            <a:r>
              <a:rPr dirty="0"/>
              <a:t> </a:t>
            </a:r>
            <a:r>
              <a:rPr dirty="0" err="1"/>
              <a:t>분포하지</a:t>
            </a:r>
            <a:r>
              <a:rPr dirty="0"/>
              <a:t> </a:t>
            </a:r>
            <a:r>
              <a:rPr dirty="0" err="1"/>
              <a:t>않는다</a:t>
            </a:r>
            <a:endParaRPr dirty="0"/>
          </a:p>
          <a:p>
            <a:pPr algn="l" defTabSz="457200">
              <a:lnSpc>
                <a:spcPct val="120000"/>
              </a:lnSpc>
              <a:defRPr sz="31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구별로</a:t>
            </a:r>
            <a:r>
              <a:rPr dirty="0"/>
              <a:t> </a:t>
            </a:r>
            <a:r>
              <a:rPr dirty="0" err="1"/>
              <a:t>역</a:t>
            </a:r>
            <a:r>
              <a:rPr dirty="0"/>
              <a:t> </a:t>
            </a:r>
            <a:r>
              <a:rPr dirty="0" err="1"/>
              <a:t>개수와</a:t>
            </a:r>
            <a:r>
              <a:rPr dirty="0"/>
              <a:t> </a:t>
            </a:r>
            <a:r>
              <a:rPr dirty="0" err="1"/>
              <a:t>차이가</a:t>
            </a:r>
            <a:r>
              <a:rPr dirty="0"/>
              <a:t> </a:t>
            </a:r>
            <a:r>
              <a:rPr dirty="0" err="1"/>
              <a:t>존재한다면</a:t>
            </a:r>
            <a:r>
              <a:rPr dirty="0"/>
              <a:t> </a:t>
            </a:r>
            <a:r>
              <a:rPr dirty="0" err="1"/>
              <a:t>구별</a:t>
            </a:r>
            <a:r>
              <a:rPr dirty="0"/>
              <a:t> </a:t>
            </a:r>
            <a:r>
              <a:rPr dirty="0" err="1"/>
              <a:t>평균</a:t>
            </a:r>
            <a:r>
              <a:rPr dirty="0"/>
              <a:t> </a:t>
            </a:r>
            <a:r>
              <a:rPr dirty="0" err="1"/>
              <a:t>월매출의</a:t>
            </a:r>
            <a:r>
              <a:rPr dirty="0"/>
              <a:t> </a:t>
            </a:r>
            <a:r>
              <a:rPr dirty="0" err="1"/>
              <a:t>차이</a:t>
            </a:r>
            <a:r>
              <a:rPr dirty="0"/>
              <a:t> </a:t>
            </a:r>
            <a:r>
              <a:rPr dirty="0" err="1"/>
              <a:t>또한</a:t>
            </a:r>
            <a:r>
              <a:rPr dirty="0"/>
              <a:t> </a:t>
            </a:r>
            <a:r>
              <a:rPr dirty="0" err="1"/>
              <a:t>존재한다는</a:t>
            </a:r>
            <a:r>
              <a:rPr dirty="0"/>
              <a:t> </a:t>
            </a:r>
            <a:r>
              <a:rPr lang="ko-KR" altLang="en-US" dirty="0"/>
              <a:t>결론을</a:t>
            </a:r>
            <a:r>
              <a:rPr dirty="0"/>
              <a:t> </a:t>
            </a:r>
            <a:r>
              <a:rPr dirty="0" err="1"/>
              <a:t>도출</a:t>
            </a:r>
            <a:endParaRPr dirty="0"/>
          </a:p>
        </p:txBody>
      </p:sp>
      <p:sp>
        <p:nvSpPr>
          <p:cNvPr id="615" name="구별로 역 개수의 차이가 존재한다면 구별 평균 월매출의 차이가 존재하는지 파악하기 위한 가설"/>
          <p:cNvSpPr txBox="1"/>
          <p:nvPr/>
        </p:nvSpPr>
        <p:spPr>
          <a:xfrm>
            <a:off x="747726" y="3044332"/>
            <a:ext cx="1875280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7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구별로 역 개수의 차이가 존재한다면 구별 평균 월매출의 차이가 존재하는지 파악하기 위한 가설</a:t>
            </a:r>
          </a:p>
        </p:txBody>
      </p:sp>
      <p:sp>
        <p:nvSpPr>
          <p:cNvPr id="616" name="그룹1 ≠ 그룹2 ≠ 그룹3 ≠ 그룹4 ≠ 그룹5"/>
          <p:cNvSpPr txBox="1"/>
          <p:nvPr/>
        </p:nvSpPr>
        <p:spPr>
          <a:xfrm>
            <a:off x="9320824" y="9837983"/>
            <a:ext cx="18752804" cy="482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그룹1 ≠ 그룹2 ≠ 그룹3 ≠ 그룹4 ≠ 그룹5</a:t>
            </a:r>
          </a:p>
        </p:txBody>
      </p:sp>
      <p:grpSp>
        <p:nvGrpSpPr>
          <p:cNvPr id="619" name="그룹"/>
          <p:cNvGrpSpPr/>
          <p:nvPr/>
        </p:nvGrpSpPr>
        <p:grpSpPr>
          <a:xfrm>
            <a:off x="-73804" y="10850120"/>
            <a:ext cx="3890995" cy="736601"/>
            <a:chOff x="0" y="0"/>
            <a:chExt cx="3890993" cy="736600"/>
          </a:xfrm>
        </p:grpSpPr>
        <p:sp>
          <p:nvSpPr>
            <p:cNvPr id="617" name="직사각형"/>
            <p:cNvSpPr/>
            <p:nvPr/>
          </p:nvSpPr>
          <p:spPr>
            <a:xfrm>
              <a:off x="0" y="0"/>
              <a:ext cx="3107518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8" name="삼각형"/>
            <p:cNvSpPr/>
            <p:nvPr/>
          </p:nvSpPr>
          <p:spPr>
            <a:xfrm>
              <a:off x="3105658" y="0"/>
              <a:ext cx="785336" cy="7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20" name="INSIGHT"/>
          <p:cNvSpPr txBox="1"/>
          <p:nvPr/>
        </p:nvSpPr>
        <p:spPr>
          <a:xfrm>
            <a:off x="-8439730" y="10923244"/>
            <a:ext cx="1986086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INSIGHT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3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ONTENTS"/>
          <p:cNvSpPr txBox="1"/>
          <p:nvPr/>
        </p:nvSpPr>
        <p:spPr>
          <a:xfrm>
            <a:off x="4471122" y="6293925"/>
            <a:ext cx="1941897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2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CONTENTS</a:t>
            </a:r>
          </a:p>
        </p:txBody>
      </p:sp>
      <p:sp>
        <p:nvSpPr>
          <p:cNvPr id="160" name="직사각형"/>
          <p:cNvSpPr/>
          <p:nvPr/>
        </p:nvSpPr>
        <p:spPr>
          <a:xfrm rot="16200000">
            <a:off x="6648346" y="6902697"/>
            <a:ext cx="11087308" cy="90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01"/>
          <p:cNvSpPr txBox="1"/>
          <p:nvPr/>
        </p:nvSpPr>
        <p:spPr>
          <a:xfrm>
            <a:off x="13256311" y="3416174"/>
            <a:ext cx="19418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01 </a:t>
            </a:r>
          </a:p>
        </p:txBody>
      </p:sp>
      <p:sp>
        <p:nvSpPr>
          <p:cNvPr id="162" name="02"/>
          <p:cNvSpPr txBox="1"/>
          <p:nvPr/>
        </p:nvSpPr>
        <p:spPr>
          <a:xfrm>
            <a:off x="13256311" y="4993249"/>
            <a:ext cx="19418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02 </a:t>
            </a:r>
          </a:p>
        </p:txBody>
      </p:sp>
      <p:sp>
        <p:nvSpPr>
          <p:cNvPr id="163" name="03"/>
          <p:cNvSpPr txBox="1"/>
          <p:nvPr/>
        </p:nvSpPr>
        <p:spPr>
          <a:xfrm>
            <a:off x="13256311" y="6570323"/>
            <a:ext cx="19418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 </a:t>
            </a:r>
          </a:p>
        </p:txBody>
      </p:sp>
      <p:sp>
        <p:nvSpPr>
          <p:cNvPr id="164" name="04"/>
          <p:cNvSpPr txBox="1"/>
          <p:nvPr/>
        </p:nvSpPr>
        <p:spPr>
          <a:xfrm>
            <a:off x="13256311" y="8121998"/>
            <a:ext cx="19418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04 </a:t>
            </a:r>
          </a:p>
        </p:txBody>
      </p:sp>
      <p:sp>
        <p:nvSpPr>
          <p:cNvPr id="165" name="05"/>
          <p:cNvSpPr txBox="1"/>
          <p:nvPr/>
        </p:nvSpPr>
        <p:spPr>
          <a:xfrm>
            <a:off x="13256311" y="9584773"/>
            <a:ext cx="19418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05 </a:t>
            </a:r>
          </a:p>
        </p:txBody>
      </p:sp>
      <p:sp>
        <p:nvSpPr>
          <p:cNvPr id="166" name="분석 배경 및 연구 목적"/>
          <p:cNvSpPr txBox="1"/>
          <p:nvPr/>
        </p:nvSpPr>
        <p:spPr>
          <a:xfrm>
            <a:off x="14725650" y="3466974"/>
            <a:ext cx="878295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167" name="데이터셋 소개"/>
          <p:cNvSpPr txBox="1"/>
          <p:nvPr/>
        </p:nvSpPr>
        <p:spPr>
          <a:xfrm>
            <a:off x="14725650" y="4993249"/>
            <a:ext cx="878295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168" name="데이터 분석"/>
          <p:cNvSpPr txBox="1"/>
          <p:nvPr/>
        </p:nvSpPr>
        <p:spPr>
          <a:xfrm>
            <a:off x="14725650" y="6621123"/>
            <a:ext cx="878295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169" name="시사점 및 한계점"/>
          <p:cNvSpPr txBox="1"/>
          <p:nvPr/>
        </p:nvSpPr>
        <p:spPr>
          <a:xfrm>
            <a:off x="14725650" y="8121998"/>
            <a:ext cx="878295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170" name="출처"/>
          <p:cNvSpPr txBox="1"/>
          <p:nvPr/>
        </p:nvSpPr>
        <p:spPr>
          <a:xfrm>
            <a:off x="14725650" y="9628875"/>
            <a:ext cx="878295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스크린샷 2023-12-09 오후 4.38.38.png" descr="스크린샷 2023-12-09 오후 4.38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754" y="2206158"/>
            <a:ext cx="7956599" cy="1297416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orrelation"/>
          <p:cNvSpPr txBox="1"/>
          <p:nvPr/>
        </p:nvSpPr>
        <p:spPr>
          <a:xfrm>
            <a:off x="694725" y="2290890"/>
            <a:ext cx="232124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correlation</a:t>
            </a:r>
          </a:p>
        </p:txBody>
      </p:sp>
      <p:sp>
        <p:nvSpPr>
          <p:cNvPr id="624" name="barplot"/>
          <p:cNvSpPr txBox="1"/>
          <p:nvPr/>
        </p:nvSpPr>
        <p:spPr>
          <a:xfrm>
            <a:off x="12089115" y="2128497"/>
            <a:ext cx="159493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barplot</a:t>
            </a:r>
          </a:p>
        </p:txBody>
      </p:sp>
      <p:sp>
        <p:nvSpPr>
          <p:cNvPr id="625" name="업종 수 순위"/>
          <p:cNvSpPr txBox="1"/>
          <p:nvPr/>
        </p:nvSpPr>
        <p:spPr>
          <a:xfrm>
            <a:off x="12623123" y="2914415"/>
            <a:ext cx="165074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업종 수 순위</a:t>
            </a:r>
          </a:p>
        </p:txBody>
      </p:sp>
      <p:pic>
        <p:nvPicPr>
          <p:cNvPr id="626" name="스크린샷 2023-12-09 오후 5.10.46.png" descr="스크린샷 2023-12-09 오후 5.10.4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694" y="3624134"/>
            <a:ext cx="12023943" cy="7669120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화살표 11"/>
          <p:cNvSpPr/>
          <p:nvPr/>
        </p:nvSpPr>
        <p:spPr>
          <a:xfrm>
            <a:off x="12178015" y="3022730"/>
            <a:ext cx="302195" cy="22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28" name="스크린샷 2023-12-09 오후 8.23.56.png" descr="스크린샷 2023-12-09 오후 8.23.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459" y="3557641"/>
            <a:ext cx="9635167" cy="7571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스크린샷 2023-12-09 오후 8.27.18.png" descr="스크린샷 2023-12-09 오후 8.27.1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108" y="2290890"/>
            <a:ext cx="8029945" cy="1127952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31" name="가설검증 regression"/>
          <p:cNvSpPr txBox="1"/>
          <p:nvPr/>
        </p:nvSpPr>
        <p:spPr>
          <a:xfrm>
            <a:off x="820258" y="226194"/>
            <a:ext cx="376600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가설검증 </a:t>
            </a:r>
            <a:r>
              <a:rPr sz="3300"/>
              <a:t>regression</a:t>
            </a:r>
          </a:p>
        </p:txBody>
      </p:sp>
      <p:sp>
        <p:nvSpPr>
          <p:cNvPr id="632" name="03"/>
          <p:cNvSpPr txBox="1"/>
          <p:nvPr/>
        </p:nvSpPr>
        <p:spPr>
          <a:xfrm>
            <a:off x="2276008" y="8971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633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634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635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636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637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638" name="월매출 건수와 월매출 상관관계 0.64"/>
          <p:cNvSpPr txBox="1"/>
          <p:nvPr/>
        </p:nvSpPr>
        <p:spPr>
          <a:xfrm>
            <a:off x="596101" y="12094037"/>
            <a:ext cx="72852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0"/>
              <a:t>월매출 건수와 월매출 </a:t>
            </a:r>
            <a:r>
              <a:t>상관관계 0.64</a:t>
            </a:r>
          </a:p>
        </p:txBody>
      </p:sp>
      <p:sp>
        <p:nvSpPr>
          <p:cNvPr id="639" name="Top6 업종…"/>
          <p:cNvSpPr txBox="1"/>
          <p:nvPr/>
        </p:nvSpPr>
        <p:spPr>
          <a:xfrm>
            <a:off x="12286682" y="10758061"/>
            <a:ext cx="1986086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Top6 업종 </a:t>
            </a:r>
          </a:p>
          <a:p>
            <a:pPr algn="l" defTabSz="457200">
              <a:lnSpc>
                <a:spcPct val="150000"/>
              </a:lnSpc>
              <a:defRPr sz="23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한식음식점</a:t>
            </a:r>
            <a:r>
              <a:t> &gt; 미용실 &gt; 슈퍼마켓 &gt; 편의점 &gt; 커피(음료) &gt; 분식집 </a:t>
            </a:r>
          </a:p>
        </p:txBody>
      </p:sp>
      <p:sp>
        <p:nvSpPr>
          <p:cNvPr id="640" name="Bottom6 업종…"/>
          <p:cNvSpPr txBox="1"/>
          <p:nvPr/>
        </p:nvSpPr>
        <p:spPr>
          <a:xfrm>
            <a:off x="12286682" y="12106737"/>
            <a:ext cx="1986086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Bottom6 업종 </a:t>
            </a:r>
          </a:p>
          <a:p>
            <a:pPr algn="l" defTabSz="457200">
              <a:lnSpc>
                <a:spcPct val="150000"/>
              </a:lnSpc>
              <a:defRPr sz="23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고시원</a:t>
            </a:r>
            <a:r>
              <a:t> &lt; 부동산 &lt; 완구 점 &lt; 자전거 및 기타운송 상점 &lt;  컴퓨터 및 주변 장치 판매점 &lt; 의료기기</a:t>
            </a:r>
          </a:p>
        </p:txBody>
      </p:sp>
      <p:sp>
        <p:nvSpPr>
          <p:cNvPr id="641" name="모서리가 둥근 직사각형"/>
          <p:cNvSpPr/>
          <p:nvPr/>
        </p:nvSpPr>
        <p:spPr>
          <a:xfrm>
            <a:off x="2348772" y="8205426"/>
            <a:ext cx="966993" cy="660401"/>
          </a:xfrm>
          <a:prstGeom prst="roundRect">
            <a:avLst>
              <a:gd name="adj" fmla="val 6563"/>
            </a:avLst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42" name="모서리가 둥근 직사각형"/>
          <p:cNvSpPr/>
          <p:nvPr/>
        </p:nvSpPr>
        <p:spPr>
          <a:xfrm>
            <a:off x="3329007" y="9599136"/>
            <a:ext cx="860044" cy="1221217"/>
          </a:xfrm>
          <a:prstGeom prst="roundRect">
            <a:avLst>
              <a:gd name="adj" fmla="val 5039"/>
            </a:avLst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43" name="모서리가 둥근 직사각형"/>
          <p:cNvSpPr/>
          <p:nvPr/>
        </p:nvSpPr>
        <p:spPr>
          <a:xfrm>
            <a:off x="4226251" y="9599136"/>
            <a:ext cx="860043" cy="1221217"/>
          </a:xfrm>
          <a:prstGeom prst="roundRect">
            <a:avLst>
              <a:gd name="adj" fmla="val 5039"/>
            </a:avLst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44" name="모서리가 둥근 직사각형"/>
          <p:cNvSpPr/>
          <p:nvPr/>
        </p:nvSpPr>
        <p:spPr>
          <a:xfrm>
            <a:off x="1894670" y="5303708"/>
            <a:ext cx="1421095" cy="660401"/>
          </a:xfrm>
          <a:prstGeom prst="roundRect">
            <a:avLst>
              <a:gd name="adj" fmla="val 6563"/>
            </a:avLst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45" name="모서리가 둥근 직사각형"/>
          <p:cNvSpPr/>
          <p:nvPr/>
        </p:nvSpPr>
        <p:spPr>
          <a:xfrm>
            <a:off x="5957885" y="9622023"/>
            <a:ext cx="860043" cy="1469322"/>
          </a:xfrm>
          <a:prstGeom prst="roundRect">
            <a:avLst>
              <a:gd name="adj" fmla="val 5039"/>
            </a:avLst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46" name="모서리가 둥근 직사각형"/>
          <p:cNvSpPr/>
          <p:nvPr/>
        </p:nvSpPr>
        <p:spPr>
          <a:xfrm>
            <a:off x="1741218" y="6811674"/>
            <a:ext cx="1574547" cy="660401"/>
          </a:xfrm>
          <a:prstGeom prst="roundRect">
            <a:avLst>
              <a:gd name="adj" fmla="val 6563"/>
            </a:avLst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47" name="월매출 건수와 점포 수 상관관계 0.58"/>
          <p:cNvSpPr txBox="1"/>
          <p:nvPr/>
        </p:nvSpPr>
        <p:spPr>
          <a:xfrm>
            <a:off x="5895189" y="12094037"/>
            <a:ext cx="71350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0" dirty="0" err="1"/>
              <a:t>월매출</a:t>
            </a:r>
            <a:r>
              <a:rPr b="0" dirty="0"/>
              <a:t> </a:t>
            </a:r>
            <a:r>
              <a:rPr b="0" dirty="0" err="1"/>
              <a:t>건수와</a:t>
            </a:r>
            <a:r>
              <a:rPr b="0" dirty="0"/>
              <a:t> </a:t>
            </a:r>
            <a:r>
              <a:rPr b="0" dirty="0" err="1"/>
              <a:t>점포</a:t>
            </a:r>
            <a:r>
              <a:rPr b="0" dirty="0"/>
              <a:t> </a:t>
            </a:r>
            <a:r>
              <a:rPr b="0" dirty="0" err="1"/>
              <a:t>수</a:t>
            </a:r>
            <a:r>
              <a:rPr dirty="0"/>
              <a:t> </a:t>
            </a:r>
            <a:r>
              <a:rPr dirty="0" err="1"/>
              <a:t>상관관계</a:t>
            </a:r>
            <a:r>
              <a:rPr dirty="0"/>
              <a:t> 0.58</a:t>
            </a:r>
          </a:p>
        </p:txBody>
      </p:sp>
      <p:sp>
        <p:nvSpPr>
          <p:cNvPr id="648" name="주차장 개수와 유동인구 수 상관관계 0.46"/>
          <p:cNvSpPr txBox="1"/>
          <p:nvPr/>
        </p:nvSpPr>
        <p:spPr>
          <a:xfrm>
            <a:off x="2820375" y="12909314"/>
            <a:ext cx="71350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0"/>
              <a:t>주차장 개수와 유동인구 수 </a:t>
            </a:r>
            <a:r>
              <a:t>상관관계 0.46</a:t>
            </a:r>
          </a:p>
        </p:txBody>
      </p:sp>
      <p:grpSp>
        <p:nvGrpSpPr>
          <p:cNvPr id="651" name="그룹"/>
          <p:cNvGrpSpPr/>
          <p:nvPr/>
        </p:nvGrpSpPr>
        <p:grpSpPr>
          <a:xfrm>
            <a:off x="-73804" y="11295004"/>
            <a:ext cx="8580495" cy="736601"/>
            <a:chOff x="0" y="0"/>
            <a:chExt cx="12023942" cy="736600"/>
          </a:xfrm>
        </p:grpSpPr>
        <p:sp>
          <p:nvSpPr>
            <p:cNvPr id="649" name="직사각형"/>
            <p:cNvSpPr/>
            <p:nvPr/>
          </p:nvSpPr>
          <p:spPr>
            <a:xfrm>
              <a:off x="0" y="0"/>
              <a:ext cx="9602848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0" name="삼각형"/>
            <p:cNvSpPr/>
            <p:nvPr/>
          </p:nvSpPr>
          <p:spPr>
            <a:xfrm>
              <a:off x="9597102" y="0"/>
              <a:ext cx="2426841" cy="7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52" name="시각화 결과"/>
          <p:cNvSpPr txBox="1"/>
          <p:nvPr/>
        </p:nvSpPr>
        <p:spPr>
          <a:xfrm>
            <a:off x="1714443" y="11341344"/>
            <a:ext cx="1162291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endParaRPr dirty="0"/>
          </a:p>
        </p:txBody>
      </p:sp>
      <p:sp>
        <p:nvSpPr>
          <p:cNvPr id="2" name="시각화 결과">
            <a:extLst>
              <a:ext uri="{FF2B5EF4-FFF2-40B4-BE49-F238E27FC236}">
                <a16:creationId xmlns:a16="http://schemas.microsoft.com/office/drawing/2014/main" id="{F4A271FB-F44B-2346-9F8C-6DA0134CB5F5}"/>
              </a:ext>
            </a:extLst>
          </p:cNvPr>
          <p:cNvSpPr txBox="1"/>
          <p:nvPr/>
        </p:nvSpPr>
        <p:spPr>
          <a:xfrm>
            <a:off x="-969942" y="11326757"/>
            <a:ext cx="1162291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시각화</a:t>
            </a:r>
            <a:r>
              <a:rPr dirty="0"/>
              <a:t> </a:t>
            </a:r>
            <a:r>
              <a:rPr dirty="0" err="1"/>
              <a:t>결과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barplot"/>
          <p:cNvSpPr txBox="1"/>
          <p:nvPr/>
        </p:nvSpPr>
        <p:spPr>
          <a:xfrm>
            <a:off x="772520" y="2099437"/>
            <a:ext cx="159493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barplot</a:t>
            </a:r>
          </a:p>
        </p:txBody>
      </p:sp>
      <p:pic>
        <p:nvPicPr>
          <p:cNvPr id="655" name="스크린샷 2023-12-09 오후 5.04.38.png" descr="스크린샷 2023-12-09 오후 5.04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893" y="15127947"/>
            <a:ext cx="10513201" cy="7213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스크린샷 2023-12-09 오후 5.04.50.png" descr="스크린샷 2023-12-09 오후 5.04.50.png"/>
          <p:cNvPicPr>
            <a:picLocks noChangeAspect="1"/>
          </p:cNvPicPr>
          <p:nvPr/>
        </p:nvPicPr>
        <p:blipFill>
          <a:blip r:embed="rId4"/>
          <a:srcRect r="4103"/>
          <a:stretch>
            <a:fillRect/>
          </a:stretch>
        </p:blipFill>
        <p:spPr>
          <a:xfrm>
            <a:off x="2984424" y="15271725"/>
            <a:ext cx="7305502" cy="742281"/>
          </a:xfrm>
          <a:prstGeom prst="rect">
            <a:avLst/>
          </a:prstGeom>
          <a:ln w="12700">
            <a:miter lim="400000"/>
          </a:ln>
          <a:effectLst>
            <a:outerShdw blurRad="2794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657" name="구별 주차장 개수 합계"/>
          <p:cNvSpPr txBox="1"/>
          <p:nvPr/>
        </p:nvSpPr>
        <p:spPr>
          <a:xfrm>
            <a:off x="1240378" y="2847736"/>
            <a:ext cx="283083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구별 주차장 개수 합계</a:t>
            </a:r>
          </a:p>
        </p:txBody>
      </p:sp>
      <p:sp>
        <p:nvSpPr>
          <p:cNvPr id="658" name="화살표 11"/>
          <p:cNvSpPr/>
          <p:nvPr/>
        </p:nvSpPr>
        <p:spPr>
          <a:xfrm>
            <a:off x="908647" y="2949874"/>
            <a:ext cx="302195" cy="22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59" name="구별 주차장 면적 합계"/>
          <p:cNvSpPr txBox="1"/>
          <p:nvPr/>
        </p:nvSpPr>
        <p:spPr>
          <a:xfrm>
            <a:off x="13453034" y="2799727"/>
            <a:ext cx="283083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구별 주차장 면적 합계</a:t>
            </a:r>
          </a:p>
        </p:txBody>
      </p:sp>
      <p:sp>
        <p:nvSpPr>
          <p:cNvPr id="660" name="화살표 11"/>
          <p:cNvSpPr/>
          <p:nvPr/>
        </p:nvSpPr>
        <p:spPr>
          <a:xfrm>
            <a:off x="13121304" y="2901865"/>
            <a:ext cx="302195" cy="227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61" name="모서리가 둥근 직사각형"/>
          <p:cNvSpPr/>
          <p:nvPr/>
        </p:nvSpPr>
        <p:spPr>
          <a:xfrm>
            <a:off x="10664444" y="14569845"/>
            <a:ext cx="910977" cy="737688"/>
          </a:xfrm>
          <a:prstGeom prst="roundRect">
            <a:avLst>
              <a:gd name="adj" fmla="val 5540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62" name="histogram"/>
          <p:cNvSpPr txBox="1"/>
          <p:nvPr/>
        </p:nvSpPr>
        <p:spPr>
          <a:xfrm>
            <a:off x="13057804" y="2083637"/>
            <a:ext cx="1601400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 err="1"/>
              <a:t>barplot</a:t>
            </a:r>
            <a:endParaRPr dirty="0"/>
          </a:p>
        </p:txBody>
      </p:sp>
      <p:sp>
        <p:nvSpPr>
          <p:cNvPr id="663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64" name="가설검증 regression"/>
          <p:cNvSpPr txBox="1"/>
          <p:nvPr/>
        </p:nvSpPr>
        <p:spPr>
          <a:xfrm>
            <a:off x="820258" y="226194"/>
            <a:ext cx="376600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가설검증 </a:t>
            </a:r>
            <a:r>
              <a:rPr sz="3300"/>
              <a:t>regression</a:t>
            </a:r>
          </a:p>
        </p:txBody>
      </p:sp>
      <p:sp>
        <p:nvSpPr>
          <p:cNvPr id="665" name="03"/>
          <p:cNvSpPr txBox="1"/>
          <p:nvPr/>
        </p:nvSpPr>
        <p:spPr>
          <a:xfrm>
            <a:off x="2276008" y="8971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666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667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668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669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670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pic>
        <p:nvPicPr>
          <p:cNvPr id="671" name="스크린샷 2023-12-10 오후 3.28.35.png" descr="스크린샷 2023-12-10 오후 3.28.3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416" y="-1707951"/>
            <a:ext cx="7104310" cy="873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스크린샷 2023-12-10 오후 3.28.54.png" descr="스크린샷 2023-12-10 오후 3.28.5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673" name="Top5 구별 주차장 개수"/>
          <p:cNvSpPr txBox="1"/>
          <p:nvPr/>
        </p:nvSpPr>
        <p:spPr>
          <a:xfrm>
            <a:off x="1569307" y="11395112"/>
            <a:ext cx="713506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Top5 구별 주차장 개수</a:t>
            </a:r>
          </a:p>
        </p:txBody>
      </p:sp>
      <p:sp>
        <p:nvSpPr>
          <p:cNvPr id="674" name="Bottom5 구별 주차장 개수"/>
          <p:cNvSpPr txBox="1"/>
          <p:nvPr/>
        </p:nvSpPr>
        <p:spPr>
          <a:xfrm>
            <a:off x="1569307" y="12494046"/>
            <a:ext cx="713506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Bottom5 구별 주차장 개수</a:t>
            </a:r>
          </a:p>
        </p:txBody>
      </p:sp>
      <p:sp>
        <p:nvSpPr>
          <p:cNvPr id="675" name="강남구 &gt; 송파구 &gt; 관악구 &gt; 강서구 &gt; 광진구"/>
          <p:cNvSpPr txBox="1"/>
          <p:nvPr/>
        </p:nvSpPr>
        <p:spPr>
          <a:xfrm>
            <a:off x="1569307" y="11879783"/>
            <a:ext cx="713506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3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강남구</a:t>
            </a:r>
            <a:r>
              <a:t> &gt; 송파구 &gt; 관악구 &gt; 강서구 &gt; 광진구</a:t>
            </a:r>
          </a:p>
        </p:txBody>
      </p:sp>
      <p:sp>
        <p:nvSpPr>
          <p:cNvPr id="676" name="중구 &lt; 종로구 &lt; 노원구 &lt; 성동구 &lt; 용산구"/>
          <p:cNvSpPr txBox="1"/>
          <p:nvPr/>
        </p:nvSpPr>
        <p:spPr>
          <a:xfrm>
            <a:off x="1569307" y="12975107"/>
            <a:ext cx="713506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3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중구 &lt; 종로구 &lt; 노원구 &lt; 성동구 &lt; </a:t>
            </a:r>
            <a:r>
              <a:rPr b="1"/>
              <a:t>용산구</a:t>
            </a:r>
          </a:p>
        </p:txBody>
      </p:sp>
      <p:pic>
        <p:nvPicPr>
          <p:cNvPr id="677" name="스크린샷 2023-12-10 오후 4.19.45.png" descr="스크린샷 2023-12-10 오후 4.19.4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2460" y="2256736"/>
            <a:ext cx="6189767" cy="1824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스크린샷 2023-12-10 오후 4.21.49.png" descr="스크린샷 2023-12-10 오후 4.21.4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71583" y="2256736"/>
            <a:ext cx="6189766" cy="1824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스크린샷 2023-12-10 오후 4.22.08.png" descr="스크린샷 2023-12-10 오후 4.22.0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6100" y="4510744"/>
            <a:ext cx="11145192" cy="6222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스크린샷 2023-12-10 오후 4.22.42.png" descr="스크린샷 2023-12-10 오후 4.22.4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349" y="4479633"/>
            <a:ext cx="10274271" cy="5974793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Top5 구별 주차장 면적"/>
          <p:cNvSpPr txBox="1"/>
          <p:nvPr/>
        </p:nvSpPr>
        <p:spPr>
          <a:xfrm>
            <a:off x="13045781" y="11344312"/>
            <a:ext cx="713506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Top5 구별 주차장 면적</a:t>
            </a:r>
          </a:p>
        </p:txBody>
      </p:sp>
      <p:sp>
        <p:nvSpPr>
          <p:cNvPr id="682" name="Bottom5 구별 주차장 면적"/>
          <p:cNvSpPr txBox="1"/>
          <p:nvPr/>
        </p:nvSpPr>
        <p:spPr>
          <a:xfrm>
            <a:off x="13045781" y="12506746"/>
            <a:ext cx="713506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Bottom5 구별 주차장 면적</a:t>
            </a:r>
          </a:p>
        </p:txBody>
      </p:sp>
      <p:sp>
        <p:nvSpPr>
          <p:cNvPr id="683" name="강남구 &gt; 강서구 &gt; 서초구 &gt; 송파구 &gt; 영등포구"/>
          <p:cNvSpPr txBox="1"/>
          <p:nvPr/>
        </p:nvSpPr>
        <p:spPr>
          <a:xfrm>
            <a:off x="13045781" y="11803583"/>
            <a:ext cx="713506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3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강남구</a:t>
            </a:r>
            <a:r>
              <a:t> &gt; 강서구 &gt; 서초구 &gt; 송파구 &gt; 영등포구</a:t>
            </a:r>
          </a:p>
        </p:txBody>
      </p:sp>
      <p:sp>
        <p:nvSpPr>
          <p:cNvPr id="684" name="종로구 &lt; 강북구 &lt; 중구 &lt; 도봉구 &lt; 용산구"/>
          <p:cNvSpPr txBox="1"/>
          <p:nvPr/>
        </p:nvSpPr>
        <p:spPr>
          <a:xfrm>
            <a:off x="13045781" y="12962407"/>
            <a:ext cx="713506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3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종로구 &lt; 강북구 &lt; 중구 &lt; 도봉구 &lt; </a:t>
            </a:r>
            <a:r>
              <a:rPr b="1"/>
              <a:t>용산구</a:t>
            </a:r>
          </a:p>
        </p:txBody>
      </p:sp>
      <p:grpSp>
        <p:nvGrpSpPr>
          <p:cNvPr id="687" name="그룹"/>
          <p:cNvGrpSpPr/>
          <p:nvPr/>
        </p:nvGrpSpPr>
        <p:grpSpPr>
          <a:xfrm>
            <a:off x="-73804" y="10480878"/>
            <a:ext cx="8778174" cy="736601"/>
            <a:chOff x="0" y="0"/>
            <a:chExt cx="12023943" cy="736600"/>
          </a:xfrm>
        </p:grpSpPr>
        <p:sp>
          <p:nvSpPr>
            <p:cNvPr id="685" name="직사각형"/>
            <p:cNvSpPr/>
            <p:nvPr/>
          </p:nvSpPr>
          <p:spPr>
            <a:xfrm>
              <a:off x="0" y="0"/>
              <a:ext cx="9602848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6" name="삼각형"/>
            <p:cNvSpPr/>
            <p:nvPr/>
          </p:nvSpPr>
          <p:spPr>
            <a:xfrm>
              <a:off x="9597102" y="0"/>
              <a:ext cx="2426842" cy="7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88" name="시각화 결과"/>
          <p:cNvSpPr txBox="1"/>
          <p:nvPr/>
        </p:nvSpPr>
        <p:spPr>
          <a:xfrm>
            <a:off x="-585341" y="10581117"/>
            <a:ext cx="1162291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시각화</a:t>
            </a:r>
            <a:r>
              <a:rPr dirty="0"/>
              <a:t> </a:t>
            </a:r>
            <a:r>
              <a:rPr dirty="0" err="1"/>
              <a:t>결과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catter plot"/>
          <p:cNvSpPr txBox="1"/>
          <p:nvPr/>
        </p:nvSpPr>
        <p:spPr>
          <a:xfrm>
            <a:off x="616167" y="2260903"/>
            <a:ext cx="25430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 scatter plot</a:t>
            </a:r>
          </a:p>
        </p:txBody>
      </p:sp>
      <p:sp>
        <p:nvSpPr>
          <p:cNvPr id="691" name="scatter plot"/>
          <p:cNvSpPr txBox="1"/>
          <p:nvPr/>
        </p:nvSpPr>
        <p:spPr>
          <a:xfrm>
            <a:off x="678397" y="7970563"/>
            <a:ext cx="241858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scatter plot</a:t>
            </a:r>
          </a:p>
        </p:txBody>
      </p:sp>
      <p:sp>
        <p:nvSpPr>
          <p:cNvPr id="692" name="주차장 개수 &amp; 월매출 건수"/>
          <p:cNvSpPr txBox="1"/>
          <p:nvPr/>
        </p:nvSpPr>
        <p:spPr>
          <a:xfrm>
            <a:off x="9119769" y="1478139"/>
            <a:ext cx="339955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주차장 개수 &amp; 월매출 건수</a:t>
            </a:r>
          </a:p>
        </p:txBody>
      </p:sp>
      <p:sp>
        <p:nvSpPr>
          <p:cNvPr id="693" name="점포 수 &amp; 월 매출"/>
          <p:cNvSpPr txBox="1"/>
          <p:nvPr/>
        </p:nvSpPr>
        <p:spPr>
          <a:xfrm>
            <a:off x="11096735" y="8058416"/>
            <a:ext cx="230125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점포 수 &amp; 월 매출</a:t>
            </a:r>
          </a:p>
        </p:txBody>
      </p:sp>
      <p:pic>
        <p:nvPicPr>
          <p:cNvPr id="694" name="스크린샷 2023-12-09 오후 4.15.41.png" descr="스크린샷 2023-12-09 오후 4.15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439" y="8075366"/>
            <a:ext cx="6033219" cy="1276258"/>
          </a:xfrm>
          <a:prstGeom prst="rect">
            <a:avLst/>
          </a:prstGeom>
          <a:ln w="12700">
            <a:miter lim="400000"/>
          </a:ln>
          <a:effectLst>
            <a:outerShdw blurRad="88900" dist="60109" dir="3668518" rotWithShape="0">
              <a:srgbClr val="000000">
                <a:alpha val="81514"/>
              </a:srgbClr>
            </a:outerShdw>
          </a:effectLst>
        </p:spPr>
      </p:pic>
      <p:pic>
        <p:nvPicPr>
          <p:cNvPr id="695" name="스크린샷 2023-12-09 오후 4.47.43.png" descr="스크린샷 2023-12-09 오후 4.47.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099" y="2109154"/>
            <a:ext cx="7988100" cy="4269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스크린샷 2023-12-09 오후 4.47.53.png" descr="스크린샷 2023-12-09 오후 4.47.5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1420" y="2012014"/>
            <a:ext cx="7872573" cy="4207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스크린샷 2023-12-09 오후 4.48.11.png" descr="스크린샷 2023-12-09 오후 4.48.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092" y="2405666"/>
            <a:ext cx="4887631" cy="1943572"/>
          </a:xfrm>
          <a:prstGeom prst="rect">
            <a:avLst/>
          </a:prstGeom>
          <a:ln w="12700">
            <a:miter lim="400000"/>
          </a:ln>
          <a:effectLst>
            <a:outerShdw blurRad="889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698" name="유동인구 수 &amp; 월 매출 건수"/>
          <p:cNvSpPr txBox="1"/>
          <p:nvPr/>
        </p:nvSpPr>
        <p:spPr>
          <a:xfrm>
            <a:off x="16934560" y="1478139"/>
            <a:ext cx="348133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유동인구 수 &amp; 월 매출 건수</a:t>
            </a:r>
          </a:p>
        </p:txBody>
      </p:sp>
      <p:sp>
        <p:nvSpPr>
          <p:cNvPr id="699" name="모서리가 둥근 직사각형"/>
          <p:cNvSpPr/>
          <p:nvPr/>
        </p:nvSpPr>
        <p:spPr>
          <a:xfrm>
            <a:off x="15443772" y="5267372"/>
            <a:ext cx="910977" cy="737687"/>
          </a:xfrm>
          <a:prstGeom prst="roundRect">
            <a:avLst>
              <a:gd name="adj" fmla="val 5540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0" name="화살표 11"/>
          <p:cNvSpPr/>
          <p:nvPr/>
        </p:nvSpPr>
        <p:spPr>
          <a:xfrm>
            <a:off x="8602888" y="1580277"/>
            <a:ext cx="302194" cy="22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1" name="화살표 11"/>
          <p:cNvSpPr/>
          <p:nvPr/>
        </p:nvSpPr>
        <p:spPr>
          <a:xfrm>
            <a:off x="10709391" y="8147654"/>
            <a:ext cx="302195" cy="22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2" name="화살표 11"/>
          <p:cNvSpPr/>
          <p:nvPr/>
        </p:nvSpPr>
        <p:spPr>
          <a:xfrm>
            <a:off x="16535094" y="1580277"/>
            <a:ext cx="302195" cy="22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03" name="스크린샷 2023-12-09 오후 8.38.11.png" descr="스크린샷 2023-12-09 오후 8.38.1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71692" y="7887167"/>
            <a:ext cx="8156890" cy="5776683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모서리가 둥근 직사각형"/>
          <p:cNvSpPr/>
          <p:nvPr/>
        </p:nvSpPr>
        <p:spPr>
          <a:xfrm>
            <a:off x="21595711" y="21443717"/>
            <a:ext cx="910977" cy="737688"/>
          </a:xfrm>
          <a:prstGeom prst="roundRect">
            <a:avLst>
              <a:gd name="adj" fmla="val 5540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5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6" name="가설검증 regression"/>
          <p:cNvSpPr txBox="1"/>
          <p:nvPr/>
        </p:nvSpPr>
        <p:spPr>
          <a:xfrm>
            <a:off x="820258" y="226194"/>
            <a:ext cx="376600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가설검증 </a:t>
            </a:r>
            <a:r>
              <a:rPr sz="3300"/>
              <a:t>regression</a:t>
            </a:r>
          </a:p>
        </p:txBody>
      </p:sp>
      <p:sp>
        <p:nvSpPr>
          <p:cNvPr id="707" name="03"/>
          <p:cNvSpPr txBox="1"/>
          <p:nvPr/>
        </p:nvSpPr>
        <p:spPr>
          <a:xfrm>
            <a:off x="2276008" y="8971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708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709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710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711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712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713" name="모서리가 둥근 직사각형"/>
          <p:cNvSpPr/>
          <p:nvPr/>
        </p:nvSpPr>
        <p:spPr>
          <a:xfrm>
            <a:off x="20888328" y="12494987"/>
            <a:ext cx="910977" cy="737688"/>
          </a:xfrm>
          <a:prstGeom prst="roundRect">
            <a:avLst>
              <a:gd name="adj" fmla="val 5540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4" name="1) 주차장 개수가 월매출에 영향을 주지 않음"/>
          <p:cNvSpPr txBox="1"/>
          <p:nvPr/>
        </p:nvSpPr>
        <p:spPr>
          <a:xfrm>
            <a:off x="3352827" y="5927449"/>
            <a:ext cx="71350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1) 주차장 개수가 월매출에 영향을 주지 않음 </a:t>
            </a:r>
          </a:p>
        </p:txBody>
      </p:sp>
      <p:sp>
        <p:nvSpPr>
          <p:cNvPr id="715" name="2) 이상치로 인해 평균이 왜곡될 수 있음"/>
          <p:cNvSpPr txBox="1"/>
          <p:nvPr/>
        </p:nvSpPr>
        <p:spPr>
          <a:xfrm>
            <a:off x="3352827" y="6523442"/>
            <a:ext cx="71350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2) </a:t>
            </a:r>
            <a:r>
              <a:rPr b="1" dirty="0" err="1"/>
              <a:t>이상치</a:t>
            </a:r>
            <a:r>
              <a:rPr dirty="0" err="1"/>
              <a:t>로</a:t>
            </a:r>
            <a:r>
              <a:rPr dirty="0"/>
              <a:t> </a:t>
            </a:r>
            <a:r>
              <a:rPr dirty="0" err="1"/>
              <a:t>인해</a:t>
            </a:r>
            <a:r>
              <a:rPr dirty="0"/>
              <a:t> </a:t>
            </a:r>
            <a:r>
              <a:rPr dirty="0" err="1"/>
              <a:t>평균이</a:t>
            </a:r>
            <a:r>
              <a:rPr dirty="0"/>
              <a:t> </a:t>
            </a:r>
            <a:r>
              <a:rPr dirty="0" err="1"/>
              <a:t>왜곡될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있음</a:t>
            </a:r>
            <a:endParaRPr dirty="0"/>
          </a:p>
        </p:txBody>
      </p:sp>
      <p:sp>
        <p:nvSpPr>
          <p:cNvPr id="716" name="3) 유동인구 수는 월 매출에 영향을 주지 않음"/>
          <p:cNvSpPr txBox="1"/>
          <p:nvPr/>
        </p:nvSpPr>
        <p:spPr>
          <a:xfrm>
            <a:off x="3365527" y="7139375"/>
            <a:ext cx="71350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/>
              <a:t>3) </a:t>
            </a:r>
            <a:r>
              <a:rPr dirty="0" err="1"/>
              <a:t>유동인구</a:t>
            </a:r>
            <a:r>
              <a:rPr dirty="0"/>
              <a:t> </a:t>
            </a:r>
            <a:r>
              <a:rPr dirty="0" err="1"/>
              <a:t>수는</a:t>
            </a:r>
            <a:r>
              <a:rPr dirty="0"/>
              <a:t> </a:t>
            </a:r>
            <a:r>
              <a:rPr dirty="0" err="1"/>
              <a:t>월</a:t>
            </a:r>
            <a:r>
              <a:rPr dirty="0"/>
              <a:t> </a:t>
            </a:r>
            <a:r>
              <a:rPr dirty="0" err="1"/>
              <a:t>매출에</a:t>
            </a:r>
            <a:r>
              <a:rPr dirty="0"/>
              <a:t> </a:t>
            </a:r>
            <a:r>
              <a:rPr dirty="0" err="1"/>
              <a:t>영향을</a:t>
            </a:r>
            <a:r>
              <a:rPr dirty="0"/>
              <a:t> </a:t>
            </a:r>
            <a:r>
              <a:rPr dirty="0" err="1"/>
              <a:t>주지</a:t>
            </a:r>
            <a:r>
              <a:rPr dirty="0"/>
              <a:t> </a:t>
            </a:r>
            <a:r>
              <a:rPr dirty="0" err="1"/>
              <a:t>않음</a:t>
            </a:r>
            <a:endParaRPr dirty="0"/>
          </a:p>
        </p:txBody>
      </p:sp>
      <p:sp>
        <p:nvSpPr>
          <p:cNvPr id="717" name="1) 점포수에 따라 월매출이 상승하는 집단이 존재하지만…"/>
          <p:cNvSpPr txBox="1"/>
          <p:nvPr/>
        </p:nvSpPr>
        <p:spPr>
          <a:xfrm>
            <a:off x="3386886" y="10974198"/>
            <a:ext cx="71350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1) </a:t>
            </a:r>
            <a:r>
              <a:rPr b="1"/>
              <a:t>점포수</a:t>
            </a:r>
            <a:r>
              <a:t>에 따라</a:t>
            </a:r>
            <a:r>
              <a:rPr b="1"/>
              <a:t> 월매출</a:t>
            </a:r>
            <a:r>
              <a:t>이 상승하는 집단이 존재하지만</a:t>
            </a:r>
          </a:p>
          <a:p>
            <a:pPr algn="l" defTabSz="457200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   </a:t>
            </a:r>
            <a:r>
              <a:rPr b="1"/>
              <a:t>점포수</a:t>
            </a:r>
            <a:r>
              <a:t>가 </a:t>
            </a:r>
            <a:r>
              <a:rPr b="1"/>
              <a:t>월매출</a:t>
            </a:r>
            <a:r>
              <a:t>에 영향을 주지 않는 집단이 존재함</a:t>
            </a:r>
          </a:p>
        </p:txBody>
      </p:sp>
      <p:sp>
        <p:nvSpPr>
          <p:cNvPr id="718" name="모서리가 둥근 직사각형"/>
          <p:cNvSpPr/>
          <p:nvPr/>
        </p:nvSpPr>
        <p:spPr>
          <a:xfrm>
            <a:off x="14654063" y="8183754"/>
            <a:ext cx="1486048" cy="2302218"/>
          </a:xfrm>
          <a:prstGeom prst="roundRect">
            <a:avLst>
              <a:gd name="adj" fmla="val 4589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9" name="모서리가 둥근 직사각형"/>
          <p:cNvSpPr/>
          <p:nvPr/>
        </p:nvSpPr>
        <p:spPr>
          <a:xfrm>
            <a:off x="15380272" y="12018430"/>
            <a:ext cx="1486048" cy="1097535"/>
          </a:xfrm>
          <a:prstGeom prst="roundRect">
            <a:avLst>
              <a:gd name="adj" fmla="val 621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0" name="2) 이상치가 존재해 통계검증에 왜곡이 발생 가능함"/>
          <p:cNvSpPr txBox="1"/>
          <p:nvPr/>
        </p:nvSpPr>
        <p:spPr>
          <a:xfrm>
            <a:off x="3386886" y="12221031"/>
            <a:ext cx="71350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1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0" dirty="0"/>
              <a:t>2)</a:t>
            </a:r>
            <a:r>
              <a:rPr dirty="0"/>
              <a:t> </a:t>
            </a:r>
            <a:r>
              <a:rPr dirty="0" err="1"/>
              <a:t>이상치</a:t>
            </a:r>
            <a:r>
              <a:rPr b="0" dirty="0" err="1"/>
              <a:t>가</a:t>
            </a:r>
            <a:r>
              <a:rPr b="0" dirty="0"/>
              <a:t> </a:t>
            </a:r>
            <a:r>
              <a:rPr b="0" dirty="0" err="1"/>
              <a:t>존재해</a:t>
            </a:r>
            <a:r>
              <a:rPr b="0" dirty="0"/>
              <a:t> </a:t>
            </a:r>
            <a:r>
              <a:rPr b="0" dirty="0" err="1"/>
              <a:t>통계검증에</a:t>
            </a:r>
            <a:r>
              <a:rPr b="0" dirty="0"/>
              <a:t> </a:t>
            </a:r>
            <a:r>
              <a:rPr b="0" dirty="0" err="1"/>
              <a:t>왜곡이</a:t>
            </a:r>
            <a:r>
              <a:rPr b="0" dirty="0"/>
              <a:t> </a:t>
            </a:r>
            <a:r>
              <a:rPr b="0" dirty="0" err="1"/>
              <a:t>발생</a:t>
            </a:r>
            <a:r>
              <a:rPr b="0" dirty="0"/>
              <a:t> </a:t>
            </a:r>
            <a:r>
              <a:rPr b="0" dirty="0" err="1"/>
              <a:t>가능함</a:t>
            </a:r>
            <a:endParaRPr b="0" dirty="0"/>
          </a:p>
        </p:txBody>
      </p:sp>
      <p:grpSp>
        <p:nvGrpSpPr>
          <p:cNvPr id="723" name="그룹"/>
          <p:cNvGrpSpPr/>
          <p:nvPr/>
        </p:nvGrpSpPr>
        <p:grpSpPr>
          <a:xfrm>
            <a:off x="-73803" y="4831745"/>
            <a:ext cx="5504786" cy="736601"/>
            <a:chOff x="0" y="0"/>
            <a:chExt cx="7336594" cy="736600"/>
          </a:xfrm>
        </p:grpSpPr>
        <p:sp>
          <p:nvSpPr>
            <p:cNvPr id="721" name="직사각형"/>
            <p:cNvSpPr/>
            <p:nvPr/>
          </p:nvSpPr>
          <p:spPr>
            <a:xfrm>
              <a:off x="0" y="0"/>
              <a:ext cx="5859326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2" name="삼각형"/>
            <p:cNvSpPr/>
            <p:nvPr/>
          </p:nvSpPr>
          <p:spPr>
            <a:xfrm>
              <a:off x="5855819" y="0"/>
              <a:ext cx="1480776" cy="73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724" name="시각화 결과"/>
          <p:cNvSpPr txBox="1"/>
          <p:nvPr/>
        </p:nvSpPr>
        <p:spPr>
          <a:xfrm>
            <a:off x="-2759274" y="4906585"/>
            <a:ext cx="1162291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시각화 결과</a:t>
            </a:r>
          </a:p>
        </p:txBody>
      </p:sp>
      <p:grpSp>
        <p:nvGrpSpPr>
          <p:cNvPr id="727" name="그룹"/>
          <p:cNvGrpSpPr/>
          <p:nvPr/>
        </p:nvGrpSpPr>
        <p:grpSpPr>
          <a:xfrm>
            <a:off x="-73804" y="9905680"/>
            <a:ext cx="5504787" cy="736601"/>
            <a:chOff x="0" y="0"/>
            <a:chExt cx="7336594" cy="736600"/>
          </a:xfrm>
        </p:grpSpPr>
        <p:sp>
          <p:nvSpPr>
            <p:cNvPr id="725" name="직사각형"/>
            <p:cNvSpPr/>
            <p:nvPr/>
          </p:nvSpPr>
          <p:spPr>
            <a:xfrm>
              <a:off x="0" y="0"/>
              <a:ext cx="5859326" cy="736600"/>
            </a:xfrm>
            <a:prstGeom prst="rect">
              <a:avLst/>
            </a:pr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6" name="삼각형"/>
            <p:cNvSpPr/>
            <p:nvPr/>
          </p:nvSpPr>
          <p:spPr>
            <a:xfrm>
              <a:off x="5855820" y="0"/>
              <a:ext cx="1480775" cy="7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7B3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728" name="시각화 결과"/>
          <p:cNvSpPr txBox="1"/>
          <p:nvPr/>
        </p:nvSpPr>
        <p:spPr>
          <a:xfrm>
            <a:off x="-2868928" y="9982418"/>
            <a:ext cx="1162291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시각화</a:t>
            </a:r>
            <a:r>
              <a:rPr dirty="0"/>
              <a:t> </a:t>
            </a:r>
            <a:r>
              <a:rPr dirty="0" err="1"/>
              <a:t>결과</a:t>
            </a:r>
            <a:endParaRPr dirty="0"/>
          </a:p>
        </p:txBody>
      </p:sp>
      <p:sp>
        <p:nvSpPr>
          <p:cNvPr id="729" name="이상치"/>
          <p:cNvSpPr txBox="1"/>
          <p:nvPr/>
        </p:nvSpPr>
        <p:spPr>
          <a:xfrm>
            <a:off x="15593063" y="4895245"/>
            <a:ext cx="61569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>
              <a:defRPr b="0"/>
            </a:pPr>
            <a:r>
              <a:rPr b="1"/>
              <a:t>이상치</a:t>
            </a:r>
          </a:p>
        </p:txBody>
      </p:sp>
      <p:sp>
        <p:nvSpPr>
          <p:cNvPr id="730" name="이상치"/>
          <p:cNvSpPr txBox="1"/>
          <p:nvPr/>
        </p:nvSpPr>
        <p:spPr>
          <a:xfrm>
            <a:off x="21035968" y="12160995"/>
            <a:ext cx="61569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>
              <a:defRPr b="0"/>
            </a:pPr>
            <a:r>
              <a:rPr b="1"/>
              <a:t>이상치</a:t>
            </a:r>
          </a:p>
        </p:txBody>
      </p:sp>
      <p:sp>
        <p:nvSpPr>
          <p:cNvPr id="731" name="상대적으로 점포수에 따라…"/>
          <p:cNvSpPr txBox="1"/>
          <p:nvPr/>
        </p:nvSpPr>
        <p:spPr>
          <a:xfrm>
            <a:off x="16316284" y="8757744"/>
            <a:ext cx="210210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상대적으로 점포수에 따라 </a:t>
            </a:r>
          </a:p>
          <a:p>
            <a:pPr algn="l" defTabSz="457200">
              <a:defRPr sz="14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월매출이 상승하는 집단</a:t>
            </a:r>
          </a:p>
        </p:txBody>
      </p:sp>
      <p:sp>
        <p:nvSpPr>
          <p:cNvPr id="732" name="점포수가 월매출에…"/>
          <p:cNvSpPr txBox="1"/>
          <p:nvPr/>
        </p:nvSpPr>
        <p:spPr>
          <a:xfrm>
            <a:off x="17005917" y="12059395"/>
            <a:ext cx="176784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점포수가 월매출에</a:t>
            </a:r>
          </a:p>
          <a:p>
            <a:pPr algn="l" defTabSz="457200">
              <a:defRPr sz="14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영향을 주지 않는 집단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시사점"/>
          <p:cNvSpPr txBox="1"/>
          <p:nvPr/>
        </p:nvSpPr>
        <p:spPr>
          <a:xfrm>
            <a:off x="631163" y="2918900"/>
            <a:ext cx="125900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</a:t>
            </a:r>
          </a:p>
        </p:txBody>
      </p:sp>
      <p:sp>
        <p:nvSpPr>
          <p:cNvPr id="767" name="한계점"/>
          <p:cNvSpPr txBox="1"/>
          <p:nvPr/>
        </p:nvSpPr>
        <p:spPr>
          <a:xfrm>
            <a:off x="608418" y="7701039"/>
            <a:ext cx="1259003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한계점</a:t>
            </a:r>
          </a:p>
        </p:txBody>
      </p:sp>
      <p:sp>
        <p:nvSpPr>
          <p:cNvPr id="768" name="1) 주변 인프라와 상권 활성화 정도는 서로 어느 정도 영향을 미친다"/>
          <p:cNvSpPr txBox="1"/>
          <p:nvPr/>
        </p:nvSpPr>
        <p:spPr>
          <a:xfrm>
            <a:off x="672380" y="4158040"/>
            <a:ext cx="14642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1) 주변 인프라와 상권 활성화 정도는 서로 어느 정도 영향을 미친다</a:t>
            </a:r>
          </a:p>
        </p:txBody>
      </p:sp>
      <p:sp>
        <p:nvSpPr>
          <p:cNvPr id="769" name="2) 골목상권의 발달 저해의 원인으로 주변 인프라의 부족 또한 요인으로 작용할 수 있다"/>
          <p:cNvSpPr txBox="1"/>
          <p:nvPr/>
        </p:nvSpPr>
        <p:spPr>
          <a:xfrm>
            <a:off x="672380" y="4913272"/>
            <a:ext cx="14642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2) 골목상권의 발달 저해의 원인으로 주변 인프라의 부족 또한 요인으로 작용할 수 있다</a:t>
            </a:r>
          </a:p>
        </p:txBody>
      </p:sp>
      <p:sp>
        <p:nvSpPr>
          <p:cNvPr id="770" name="1) 비교적 자유도가 낮은 데이터"/>
          <p:cNvSpPr txBox="1"/>
          <p:nvPr/>
        </p:nvSpPr>
        <p:spPr>
          <a:xfrm>
            <a:off x="646980" y="8898431"/>
            <a:ext cx="14642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1) 비교적 자유도가 낮은 데이터</a:t>
            </a:r>
          </a:p>
        </p:txBody>
      </p:sp>
      <p:sp>
        <p:nvSpPr>
          <p:cNvPr id="771" name="2) 유의하다는 결과를 얻을 수 있었지만 낮은 상관계수로 강한 관계성은 발견하지 못해 아쉬움"/>
          <p:cNvSpPr txBox="1"/>
          <p:nvPr/>
        </p:nvSpPr>
        <p:spPr>
          <a:xfrm>
            <a:off x="672380" y="9634853"/>
            <a:ext cx="14642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2) 유의하다는 결과를 얻을 수 있었지만 낮은 상관계수로 강한 관계성은 발견하지 못해 아쉬움</a:t>
            </a:r>
          </a:p>
        </p:txBody>
      </p:sp>
      <p:sp>
        <p:nvSpPr>
          <p:cNvPr id="772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3" name="시사점 및 한계점"/>
          <p:cNvSpPr txBox="1"/>
          <p:nvPr/>
        </p:nvSpPr>
        <p:spPr>
          <a:xfrm>
            <a:off x="820258" y="245244"/>
            <a:ext cx="37660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774" name="04"/>
          <p:cNvSpPr txBox="1"/>
          <p:nvPr/>
        </p:nvSpPr>
        <p:spPr>
          <a:xfrm>
            <a:off x="2276008" y="8971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04</a:t>
            </a:r>
          </a:p>
        </p:txBody>
      </p:sp>
      <p:sp>
        <p:nvSpPr>
          <p:cNvPr id="775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776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777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778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779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780" name="3) 각 분석에서는 특정 변수들 간의 관계를 확인 하였지만, 모든 영향을 고려한 구체적인 분석은 현실적인 어려움 존재"/>
          <p:cNvSpPr txBox="1"/>
          <p:nvPr/>
        </p:nvSpPr>
        <p:spPr>
          <a:xfrm>
            <a:off x="643779" y="10298277"/>
            <a:ext cx="1782412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3) 각 분석에서는 특정 변수들 간의 관계를 확인 하였지만, 모든 영향을 고려한 구체적인 분석은 현실적인 어려움 존재 </a:t>
            </a:r>
          </a:p>
        </p:txBody>
      </p:sp>
      <p:sp>
        <p:nvSpPr>
          <p:cNvPr id="781" name="연구 결과를 토대로 도시 계획 및 상업 활성화에 관련된 정책 결정을 내릴 때에는 다양성을 변수를 고려해보는 것이 중요하다는 것을 시사한다"/>
          <p:cNvSpPr txBox="1"/>
          <p:nvPr/>
        </p:nvSpPr>
        <p:spPr>
          <a:xfrm>
            <a:off x="672979" y="4719186"/>
            <a:ext cx="2262583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3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 defTabSz="457200">
              <a:lnSpc>
                <a:spcPct val="13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 defTabSz="457200">
              <a:lnSpc>
                <a:spcPct val="130000"/>
              </a:lnSpc>
              <a:defRPr sz="2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연구 결과를 토대로 도시 계획 및 상업 활성화에 관련된 정책 결정을 내릴 때에는 다양성을 변수를 고려해보는 것이 중요하다는 것을 시사한다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1) 지하철역 주소 및 전화번호 주소 통계"/>
          <p:cNvSpPr txBox="1"/>
          <p:nvPr/>
        </p:nvSpPr>
        <p:spPr>
          <a:xfrm>
            <a:off x="1211437" y="4289588"/>
            <a:ext cx="549722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1) 지하철역 주소 및 전화번호 주소 통계</a:t>
            </a:r>
          </a:p>
        </p:txBody>
      </p:sp>
      <p:sp>
        <p:nvSpPr>
          <p:cNvPr id="785" name="2)  주택종류별 주택 통계"/>
          <p:cNvSpPr txBox="1"/>
          <p:nvPr/>
        </p:nvSpPr>
        <p:spPr>
          <a:xfrm>
            <a:off x="1211437" y="5220882"/>
            <a:ext cx="34967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2)  </a:t>
            </a:r>
            <a:r>
              <a:rPr dirty="0" err="1"/>
              <a:t>주택종류별</a:t>
            </a:r>
            <a:r>
              <a:rPr dirty="0"/>
              <a:t> </a:t>
            </a:r>
            <a:r>
              <a:rPr dirty="0" err="1"/>
              <a:t>주택</a:t>
            </a:r>
            <a:r>
              <a:rPr dirty="0"/>
              <a:t> </a:t>
            </a:r>
            <a:r>
              <a:rPr dirty="0" err="1"/>
              <a:t>통계</a:t>
            </a:r>
            <a:endParaRPr dirty="0"/>
          </a:p>
        </p:txBody>
      </p:sp>
      <p:sp>
        <p:nvSpPr>
          <p:cNvPr id="787" name="3) 서울시 주차장(동별) 통계"/>
          <p:cNvSpPr txBox="1"/>
          <p:nvPr/>
        </p:nvSpPr>
        <p:spPr>
          <a:xfrm>
            <a:off x="1211437" y="6292859"/>
            <a:ext cx="393515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3) 서울시 주차장(동별) 통계</a:t>
            </a:r>
          </a:p>
        </p:txBody>
      </p:sp>
      <p:sp>
        <p:nvSpPr>
          <p:cNvPr id="788" name="서울 열린 데이터광장_https://data.seoul.go.kr/dataList/DT201004O1000132008/S/2/datasetView.do"/>
          <p:cNvSpPr txBox="1"/>
          <p:nvPr/>
        </p:nvSpPr>
        <p:spPr>
          <a:xfrm>
            <a:off x="8365231" y="6279174"/>
            <a:ext cx="303608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 err="1"/>
              <a:t>서울</a:t>
            </a:r>
            <a:r>
              <a:rPr dirty="0"/>
              <a:t> </a:t>
            </a:r>
            <a:r>
              <a:rPr dirty="0" err="1"/>
              <a:t>열린</a:t>
            </a:r>
            <a:r>
              <a:rPr dirty="0"/>
              <a:t> </a:t>
            </a:r>
            <a:r>
              <a:rPr dirty="0" err="1"/>
              <a:t>데이터광장</a:t>
            </a:r>
            <a:endParaRPr u="sng" dirty="0">
              <a:hlinkClick r:id="rId3"/>
            </a:endParaRPr>
          </a:p>
        </p:txBody>
      </p:sp>
      <p:sp>
        <p:nvSpPr>
          <p:cNvPr id="789" name="4) 서울시 상권분석서비스(길단위인구) 통계"/>
          <p:cNvSpPr txBox="1"/>
          <p:nvPr/>
        </p:nvSpPr>
        <p:spPr>
          <a:xfrm>
            <a:off x="1211437" y="7332120"/>
            <a:ext cx="60469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4) </a:t>
            </a:r>
            <a:r>
              <a:rPr dirty="0" err="1"/>
              <a:t>서울시</a:t>
            </a:r>
            <a:r>
              <a:rPr dirty="0"/>
              <a:t> </a:t>
            </a:r>
            <a:r>
              <a:rPr dirty="0" err="1"/>
              <a:t>상권분석서비스</a:t>
            </a:r>
            <a:r>
              <a:rPr dirty="0"/>
              <a:t>(</a:t>
            </a:r>
            <a:r>
              <a:rPr dirty="0" err="1"/>
              <a:t>길단위인구</a:t>
            </a:r>
            <a:r>
              <a:rPr dirty="0"/>
              <a:t>) </a:t>
            </a:r>
            <a:r>
              <a:rPr dirty="0" err="1"/>
              <a:t>통계</a:t>
            </a:r>
            <a:endParaRPr dirty="0"/>
          </a:p>
        </p:txBody>
      </p:sp>
      <p:sp>
        <p:nvSpPr>
          <p:cNvPr id="791" name="6) 서울시 상권분석서비스(추정매출) 통계"/>
          <p:cNvSpPr txBox="1"/>
          <p:nvPr/>
        </p:nvSpPr>
        <p:spPr>
          <a:xfrm>
            <a:off x="1211437" y="9350833"/>
            <a:ext cx="574527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6) 서울시 상권분석서비스(추정매출) 통계</a:t>
            </a:r>
          </a:p>
        </p:txBody>
      </p:sp>
      <p:sp>
        <p:nvSpPr>
          <p:cNvPr id="792" name="서울 열린 데이터광장_https://data.seoul.go.kr/dataList/OA-22175/S/1/datasetView.do"/>
          <p:cNvSpPr txBox="1"/>
          <p:nvPr/>
        </p:nvSpPr>
        <p:spPr>
          <a:xfrm>
            <a:off x="8363539" y="9333421"/>
            <a:ext cx="319638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 err="1"/>
              <a:t>서울</a:t>
            </a:r>
            <a:r>
              <a:rPr dirty="0"/>
              <a:t> </a:t>
            </a:r>
            <a:r>
              <a:rPr dirty="0" err="1"/>
              <a:t>열린</a:t>
            </a:r>
            <a:r>
              <a:rPr dirty="0"/>
              <a:t> </a:t>
            </a:r>
            <a:r>
              <a:rPr dirty="0" err="1"/>
              <a:t>데이터광장</a:t>
            </a:r>
            <a:r>
              <a:rPr dirty="0"/>
              <a:t>_</a:t>
            </a:r>
            <a:endParaRPr u="sng" dirty="0">
              <a:hlinkClick r:id="rId4"/>
            </a:endParaRPr>
          </a:p>
        </p:txBody>
      </p:sp>
      <p:sp>
        <p:nvSpPr>
          <p:cNvPr id="793" name="5) 서울시 상권분석서비스(점포) 통계"/>
          <p:cNvSpPr txBox="1"/>
          <p:nvPr/>
        </p:nvSpPr>
        <p:spPr>
          <a:xfrm>
            <a:off x="1211437" y="8319350"/>
            <a:ext cx="51419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5) 서울시 상권분석서비스(점포) 통계</a:t>
            </a:r>
          </a:p>
        </p:txBody>
      </p:sp>
      <p:sp>
        <p:nvSpPr>
          <p:cNvPr id="795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6" name="출처"/>
          <p:cNvSpPr txBox="1"/>
          <p:nvPr/>
        </p:nvSpPr>
        <p:spPr>
          <a:xfrm>
            <a:off x="820258" y="245244"/>
            <a:ext cx="37660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797" name="05"/>
          <p:cNvSpPr txBox="1"/>
          <p:nvPr/>
        </p:nvSpPr>
        <p:spPr>
          <a:xfrm>
            <a:off x="2276008" y="8971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05</a:t>
            </a:r>
          </a:p>
        </p:txBody>
      </p:sp>
      <p:sp>
        <p:nvSpPr>
          <p:cNvPr id="798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799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800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801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802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2" name="서울 열린 데이터광장_https://data.seoul.go.kr/dataList/DT201004O1000132008/S/2/datasetView.do">
            <a:extLst>
              <a:ext uri="{FF2B5EF4-FFF2-40B4-BE49-F238E27FC236}">
                <a16:creationId xmlns:a16="http://schemas.microsoft.com/office/drawing/2014/main" id="{B2F1BA4D-7C49-F4B0-AC90-A870BE9AC762}"/>
              </a:ext>
            </a:extLst>
          </p:cNvPr>
          <p:cNvSpPr txBox="1"/>
          <p:nvPr/>
        </p:nvSpPr>
        <p:spPr>
          <a:xfrm>
            <a:off x="8365231" y="4284119"/>
            <a:ext cx="303608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 err="1"/>
              <a:t>서울</a:t>
            </a:r>
            <a:r>
              <a:rPr dirty="0"/>
              <a:t> </a:t>
            </a:r>
            <a:r>
              <a:rPr dirty="0" err="1"/>
              <a:t>열린</a:t>
            </a:r>
            <a:r>
              <a:rPr dirty="0"/>
              <a:t> </a:t>
            </a:r>
            <a:r>
              <a:rPr dirty="0" err="1"/>
              <a:t>데이터광장</a:t>
            </a:r>
            <a:endParaRPr u="sng" dirty="0">
              <a:hlinkClick r:id="rId3"/>
            </a:endParaRPr>
          </a:p>
        </p:txBody>
      </p:sp>
      <p:sp>
        <p:nvSpPr>
          <p:cNvPr id="3" name="서울 열린 데이터광장_https://data.seoul.go.kr/dataList/DT201004O1000132008/S/2/datasetView.do">
            <a:extLst>
              <a:ext uri="{FF2B5EF4-FFF2-40B4-BE49-F238E27FC236}">
                <a16:creationId xmlns:a16="http://schemas.microsoft.com/office/drawing/2014/main" id="{EACEC2E7-2C70-0E24-6503-674C687E5444}"/>
              </a:ext>
            </a:extLst>
          </p:cNvPr>
          <p:cNvSpPr txBox="1"/>
          <p:nvPr/>
        </p:nvSpPr>
        <p:spPr>
          <a:xfrm>
            <a:off x="8365231" y="5226228"/>
            <a:ext cx="303608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 err="1"/>
              <a:t>서울</a:t>
            </a:r>
            <a:r>
              <a:rPr dirty="0"/>
              <a:t> </a:t>
            </a:r>
            <a:r>
              <a:rPr dirty="0" err="1"/>
              <a:t>열린</a:t>
            </a:r>
            <a:r>
              <a:rPr dirty="0"/>
              <a:t> </a:t>
            </a:r>
            <a:r>
              <a:rPr dirty="0" err="1"/>
              <a:t>데이터광장</a:t>
            </a:r>
            <a:endParaRPr u="sng" dirty="0">
              <a:hlinkClick r:id="rId3"/>
            </a:endParaRPr>
          </a:p>
        </p:txBody>
      </p:sp>
      <p:sp>
        <p:nvSpPr>
          <p:cNvPr id="4" name="서울 열린 데이터광장_https://data.seoul.go.kr/dataList/DT201004O1000132008/S/2/datasetView.do">
            <a:extLst>
              <a:ext uri="{FF2B5EF4-FFF2-40B4-BE49-F238E27FC236}">
                <a16:creationId xmlns:a16="http://schemas.microsoft.com/office/drawing/2014/main" id="{411F1588-D4A0-3754-DA69-0AC5EE01583B}"/>
              </a:ext>
            </a:extLst>
          </p:cNvPr>
          <p:cNvSpPr txBox="1"/>
          <p:nvPr/>
        </p:nvSpPr>
        <p:spPr>
          <a:xfrm>
            <a:off x="8365231" y="7332120"/>
            <a:ext cx="303608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 err="1"/>
              <a:t>서울</a:t>
            </a:r>
            <a:r>
              <a:rPr dirty="0"/>
              <a:t> </a:t>
            </a:r>
            <a:r>
              <a:rPr dirty="0" err="1"/>
              <a:t>열린</a:t>
            </a:r>
            <a:r>
              <a:rPr dirty="0"/>
              <a:t> </a:t>
            </a:r>
            <a:r>
              <a:rPr dirty="0" err="1"/>
              <a:t>데이터광장</a:t>
            </a:r>
            <a:endParaRPr u="sng" dirty="0">
              <a:hlinkClick r:id="rId3"/>
            </a:endParaRPr>
          </a:p>
        </p:txBody>
      </p:sp>
      <p:sp>
        <p:nvSpPr>
          <p:cNvPr id="5" name="서울 열린 데이터광장_https://data.seoul.go.kr/dataList/DT201004O1000132008/S/2/datasetView.do">
            <a:extLst>
              <a:ext uri="{FF2B5EF4-FFF2-40B4-BE49-F238E27FC236}">
                <a16:creationId xmlns:a16="http://schemas.microsoft.com/office/drawing/2014/main" id="{E0E3FEFC-B3DC-706A-6584-887286B4D440}"/>
              </a:ext>
            </a:extLst>
          </p:cNvPr>
          <p:cNvSpPr txBox="1"/>
          <p:nvPr/>
        </p:nvSpPr>
        <p:spPr>
          <a:xfrm>
            <a:off x="8365231" y="8301938"/>
            <a:ext cx="303608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 b="1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 err="1"/>
              <a:t>서울</a:t>
            </a:r>
            <a:r>
              <a:rPr dirty="0"/>
              <a:t> </a:t>
            </a:r>
            <a:r>
              <a:rPr dirty="0" err="1"/>
              <a:t>열린</a:t>
            </a:r>
            <a:r>
              <a:rPr dirty="0"/>
              <a:t> </a:t>
            </a:r>
            <a:r>
              <a:rPr dirty="0" err="1"/>
              <a:t>데이터광장</a:t>
            </a:r>
            <a:endParaRPr u="sng" dirty="0">
              <a:hlinkClick r:id="rId3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3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감사합니다"/>
          <p:cNvSpPr txBox="1"/>
          <p:nvPr/>
        </p:nvSpPr>
        <p:spPr>
          <a:xfrm>
            <a:off x="8959739" y="6058975"/>
            <a:ext cx="1259003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4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감사합니다</a:t>
            </a:r>
          </a:p>
        </p:txBody>
      </p:sp>
      <p:sp>
        <p:nvSpPr>
          <p:cNvPr id="805" name="Team2"/>
          <p:cNvSpPr txBox="1"/>
          <p:nvPr/>
        </p:nvSpPr>
        <p:spPr>
          <a:xfrm>
            <a:off x="21457341" y="11940907"/>
            <a:ext cx="1941897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Team2</a:t>
            </a:r>
          </a:p>
        </p:txBody>
      </p:sp>
      <p:sp>
        <p:nvSpPr>
          <p:cNvPr id="806" name="직사각형"/>
          <p:cNvSpPr/>
          <p:nvPr/>
        </p:nvSpPr>
        <p:spPr>
          <a:xfrm>
            <a:off x="-1" y="-758"/>
            <a:ext cx="24492829" cy="5445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7" name="직사각형"/>
          <p:cNvSpPr/>
          <p:nvPr/>
        </p:nvSpPr>
        <p:spPr>
          <a:xfrm>
            <a:off x="-1" y="13136257"/>
            <a:ext cx="24492829" cy="5445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8" name="직사각형"/>
          <p:cNvSpPr/>
          <p:nvPr/>
        </p:nvSpPr>
        <p:spPr>
          <a:xfrm rot="16200000">
            <a:off x="-11952422" y="4443707"/>
            <a:ext cx="24492828" cy="5445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9" name="직사각형"/>
          <p:cNvSpPr/>
          <p:nvPr/>
        </p:nvSpPr>
        <p:spPr>
          <a:xfrm rot="16200000">
            <a:off x="11846392" y="4443707"/>
            <a:ext cx="24492828" cy="5445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종료 기호"/>
          <p:cNvSpPr/>
          <p:nvPr/>
        </p:nvSpPr>
        <p:spPr>
          <a:xfrm rot="16200000">
            <a:off x="-1551242" y="-4382466"/>
            <a:ext cx="8483609" cy="4241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3" name="분석 배경 &amp; 연구 목적"/>
          <p:cNvSpPr txBox="1"/>
          <p:nvPr/>
        </p:nvSpPr>
        <p:spPr>
          <a:xfrm>
            <a:off x="798455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&amp; 연구 목적</a:t>
            </a:r>
          </a:p>
        </p:txBody>
      </p:sp>
      <p:sp>
        <p:nvSpPr>
          <p:cNvPr id="174" name="분석 배경"/>
          <p:cNvSpPr txBox="1"/>
          <p:nvPr/>
        </p:nvSpPr>
        <p:spPr>
          <a:xfrm>
            <a:off x="2372156" y="2376627"/>
            <a:ext cx="125900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</a:t>
            </a:r>
          </a:p>
        </p:txBody>
      </p:sp>
      <p:sp>
        <p:nvSpPr>
          <p:cNvPr id="175" name="연구 목적"/>
          <p:cNvSpPr txBox="1"/>
          <p:nvPr/>
        </p:nvSpPr>
        <p:spPr>
          <a:xfrm>
            <a:off x="2346756" y="5413221"/>
            <a:ext cx="125900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연구 목적</a:t>
            </a:r>
          </a:p>
        </p:txBody>
      </p:sp>
      <p:sp>
        <p:nvSpPr>
          <p:cNvPr id="176" name="01"/>
          <p:cNvSpPr txBox="1"/>
          <p:nvPr/>
        </p:nvSpPr>
        <p:spPr>
          <a:xfrm>
            <a:off x="2250608" y="744738"/>
            <a:ext cx="10427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01 </a:t>
            </a:r>
          </a:p>
        </p:txBody>
      </p:sp>
      <p:sp>
        <p:nvSpPr>
          <p:cNvPr id="177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178" name="데이터셋 소개"/>
          <p:cNvSpPr txBox="1"/>
          <p:nvPr/>
        </p:nvSpPr>
        <p:spPr>
          <a:xfrm>
            <a:off x="95882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179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180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181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182" name="1) 서울 각 행정동의 인프라, 주차장 개수, 업종 분류, 유동인구 수 등 다양한 요인이…"/>
          <p:cNvSpPr txBox="1"/>
          <p:nvPr/>
        </p:nvSpPr>
        <p:spPr>
          <a:xfrm>
            <a:off x="2404900" y="2238195"/>
            <a:ext cx="19860860" cy="2418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 b="1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/>
          </a:p>
          <a:p>
            <a:pPr algn="l" defTabSz="457200">
              <a:defRPr sz="35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</a:t>
            </a:r>
          </a:p>
          <a:p>
            <a:pPr algn="l" defTabSz="457200">
              <a:lnSpc>
                <a:spcPct val="120000"/>
              </a:lnSpc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/>
              <a:t>서울시의 인프라</a:t>
            </a:r>
            <a:r>
              <a:rPr lang="en-US" altLang="ko-KR" dirty="0"/>
              <a:t>(</a:t>
            </a:r>
            <a:r>
              <a:rPr lang="ko-KR" altLang="en-US" dirty="0"/>
              <a:t>주차장</a:t>
            </a:r>
            <a:r>
              <a:rPr lang="en-US" altLang="ko-KR" dirty="0"/>
              <a:t>,</a:t>
            </a:r>
            <a:r>
              <a:rPr lang="ko-KR" altLang="en-US" dirty="0"/>
              <a:t> 지하철 역</a:t>
            </a:r>
            <a:r>
              <a:rPr lang="en-US" altLang="ko-KR" dirty="0"/>
              <a:t>,</a:t>
            </a:r>
            <a:r>
              <a:rPr lang="ko-KR" altLang="en-US" dirty="0"/>
              <a:t> 가구 수</a:t>
            </a:r>
            <a:r>
              <a:rPr lang="en-US" altLang="ko-KR" dirty="0"/>
              <a:t>) </a:t>
            </a:r>
            <a:r>
              <a:rPr lang="ko-KR" altLang="en-US" dirty="0"/>
              <a:t>관련 요인과 </a:t>
            </a:r>
            <a:r>
              <a:rPr dirty="0" err="1"/>
              <a:t>상권</a:t>
            </a:r>
            <a:r>
              <a:rPr lang="ko-KR" altLang="en-US" dirty="0"/>
              <a:t> 발달 정도</a:t>
            </a:r>
            <a:r>
              <a:rPr lang="en-US" altLang="ko-KR" dirty="0"/>
              <a:t>(</a:t>
            </a:r>
            <a:r>
              <a:rPr lang="ko-KR" altLang="en-US" dirty="0" err="1"/>
              <a:t>월매출</a:t>
            </a:r>
            <a:r>
              <a:rPr lang="en-US" altLang="ko-KR" dirty="0"/>
              <a:t>,</a:t>
            </a:r>
            <a:r>
              <a:rPr lang="ko-KR" altLang="en-US" dirty="0"/>
              <a:t> 유동인구 수</a:t>
            </a:r>
            <a:r>
              <a:rPr lang="en-US" altLang="ko-KR" dirty="0"/>
              <a:t>,</a:t>
            </a:r>
            <a:r>
              <a:rPr lang="ko-KR" altLang="en-US" dirty="0"/>
              <a:t> 점포 </a:t>
            </a:r>
            <a:r>
              <a:rPr lang="en-US" altLang="ko-KR" dirty="0"/>
              <a:t>		</a:t>
            </a:r>
            <a:r>
              <a:rPr lang="ko-KR" altLang="en-US" dirty="0"/>
              <a:t>    수</a:t>
            </a:r>
            <a:r>
              <a:rPr lang="en-US" altLang="ko-KR" dirty="0"/>
              <a:t>)</a:t>
            </a:r>
            <a:r>
              <a:rPr lang="ko-KR" altLang="en-US" dirty="0"/>
              <a:t> 관련 요인 간 영향을 미치는지 파악하고자 함</a:t>
            </a:r>
            <a:endParaRPr dirty="0"/>
          </a:p>
        </p:txBody>
      </p:sp>
      <p:sp>
        <p:nvSpPr>
          <p:cNvPr id="183" name="1) 이 연구의 목적은 도심권과 비도심권의 상권 발달에 영향을 미치는 여러 변수들 간 관계를 파악하여…"/>
          <p:cNvSpPr txBox="1"/>
          <p:nvPr/>
        </p:nvSpPr>
        <p:spPr>
          <a:xfrm>
            <a:off x="2425129" y="6305711"/>
            <a:ext cx="14672286" cy="143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30000"/>
              </a:lnSpc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이</a:t>
            </a:r>
            <a:r>
              <a:rPr dirty="0"/>
              <a:t> </a:t>
            </a:r>
            <a:r>
              <a:rPr dirty="0" err="1"/>
              <a:t>연구의</a:t>
            </a:r>
            <a:r>
              <a:rPr dirty="0"/>
              <a:t> </a:t>
            </a:r>
            <a:r>
              <a:rPr dirty="0" err="1"/>
              <a:t>목적은</a:t>
            </a:r>
            <a:r>
              <a:rPr dirty="0"/>
              <a:t> </a:t>
            </a:r>
            <a:r>
              <a:rPr dirty="0" err="1"/>
              <a:t>상권</a:t>
            </a:r>
            <a:r>
              <a:rPr dirty="0"/>
              <a:t> </a:t>
            </a:r>
            <a:r>
              <a:rPr dirty="0" err="1"/>
              <a:t>발달에</a:t>
            </a:r>
            <a:r>
              <a:rPr dirty="0"/>
              <a:t> </a:t>
            </a:r>
            <a:r>
              <a:rPr dirty="0" err="1"/>
              <a:t>영향을</a:t>
            </a:r>
            <a:r>
              <a:rPr dirty="0"/>
              <a:t> </a:t>
            </a:r>
            <a:r>
              <a:rPr dirty="0" err="1"/>
              <a:t>미치는</a:t>
            </a:r>
            <a:r>
              <a:rPr dirty="0"/>
              <a:t> </a:t>
            </a:r>
            <a:r>
              <a:rPr dirty="0" err="1"/>
              <a:t>여러</a:t>
            </a:r>
            <a:r>
              <a:rPr dirty="0"/>
              <a:t> </a:t>
            </a:r>
            <a:r>
              <a:rPr dirty="0" err="1"/>
              <a:t>변수들</a:t>
            </a:r>
            <a:r>
              <a:rPr dirty="0"/>
              <a:t> </a:t>
            </a:r>
            <a:r>
              <a:rPr dirty="0" err="1"/>
              <a:t>간</a:t>
            </a:r>
            <a:r>
              <a:rPr dirty="0"/>
              <a:t> </a:t>
            </a:r>
            <a:r>
              <a:rPr dirty="0" err="1"/>
              <a:t>관계를</a:t>
            </a:r>
            <a:r>
              <a:rPr dirty="0"/>
              <a:t> </a:t>
            </a:r>
            <a:r>
              <a:rPr dirty="0" err="1"/>
              <a:t>파악하여</a:t>
            </a:r>
            <a:r>
              <a:rPr dirty="0"/>
              <a:t> </a:t>
            </a:r>
          </a:p>
          <a:p>
            <a:pPr algn="l" defTabSz="457200">
              <a:lnSpc>
                <a:spcPct val="130000"/>
              </a:lnSpc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향후</a:t>
            </a:r>
            <a:r>
              <a:rPr dirty="0"/>
              <a:t> </a:t>
            </a:r>
            <a:r>
              <a:rPr dirty="0" err="1"/>
              <a:t>비즈니스</a:t>
            </a:r>
            <a:r>
              <a:rPr dirty="0"/>
              <a:t> </a:t>
            </a:r>
            <a:r>
              <a:rPr dirty="0" err="1"/>
              <a:t>환경을</a:t>
            </a:r>
            <a:r>
              <a:rPr dirty="0"/>
              <a:t> </a:t>
            </a:r>
            <a:r>
              <a:rPr dirty="0" err="1"/>
              <a:t>어떻게</a:t>
            </a:r>
            <a:r>
              <a:rPr dirty="0"/>
              <a:t> </a:t>
            </a:r>
            <a:r>
              <a:rPr dirty="0" err="1"/>
              <a:t>조성해야</a:t>
            </a:r>
            <a:r>
              <a:rPr dirty="0"/>
              <a:t> </a:t>
            </a:r>
            <a:r>
              <a:rPr dirty="0" err="1"/>
              <a:t>하는지에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통찰력을</a:t>
            </a:r>
            <a:r>
              <a:rPr dirty="0"/>
              <a:t> </a:t>
            </a:r>
            <a:r>
              <a:rPr dirty="0" err="1"/>
              <a:t>제공하는</a:t>
            </a:r>
            <a:r>
              <a:rPr dirty="0"/>
              <a:t> </a:t>
            </a:r>
            <a:r>
              <a:rPr dirty="0" err="1"/>
              <a:t>것</a:t>
            </a:r>
            <a:endParaRPr dirty="0"/>
          </a:p>
        </p:txBody>
      </p:sp>
      <p:sp>
        <p:nvSpPr>
          <p:cNvPr id="184" name="확인 장식 활자"/>
          <p:cNvSpPr/>
          <p:nvPr/>
        </p:nvSpPr>
        <p:spPr>
          <a:xfrm>
            <a:off x="1705427" y="2490927"/>
            <a:ext cx="574684" cy="546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확인 장식 활자"/>
          <p:cNvSpPr/>
          <p:nvPr/>
        </p:nvSpPr>
        <p:spPr>
          <a:xfrm>
            <a:off x="1705427" y="5483071"/>
            <a:ext cx="574684" cy="546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6" name="연구 목표"/>
          <p:cNvSpPr txBox="1"/>
          <p:nvPr/>
        </p:nvSpPr>
        <p:spPr>
          <a:xfrm>
            <a:off x="2384856" y="8512488"/>
            <a:ext cx="125900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연구 목표</a:t>
            </a:r>
          </a:p>
        </p:txBody>
      </p:sp>
      <p:sp>
        <p:nvSpPr>
          <p:cNvPr id="187" name="원"/>
          <p:cNvSpPr/>
          <p:nvPr/>
        </p:nvSpPr>
        <p:spPr>
          <a:xfrm>
            <a:off x="3691504" y="9400259"/>
            <a:ext cx="3882673" cy="3882673"/>
          </a:xfrm>
          <a:prstGeom prst="ellipse">
            <a:avLst/>
          </a:prstGeom>
          <a:solidFill>
            <a:srgbClr val="CFFFEE">
              <a:alpha val="4799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C5FCF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확인 장식 활자"/>
          <p:cNvSpPr/>
          <p:nvPr/>
        </p:nvSpPr>
        <p:spPr>
          <a:xfrm>
            <a:off x="1705427" y="8534314"/>
            <a:ext cx="574684" cy="546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" name="원"/>
          <p:cNvSpPr/>
          <p:nvPr/>
        </p:nvSpPr>
        <p:spPr>
          <a:xfrm>
            <a:off x="7040400" y="9400258"/>
            <a:ext cx="3882672" cy="3882673"/>
          </a:xfrm>
          <a:prstGeom prst="ellipse">
            <a:avLst/>
          </a:prstGeom>
          <a:solidFill>
            <a:srgbClr val="D3FFC4">
              <a:alpha val="4799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C5FCF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원"/>
          <p:cNvSpPr/>
          <p:nvPr/>
        </p:nvSpPr>
        <p:spPr>
          <a:xfrm>
            <a:off x="10368730" y="9400259"/>
            <a:ext cx="3882673" cy="3882673"/>
          </a:xfrm>
          <a:prstGeom prst="ellipse">
            <a:avLst/>
          </a:prstGeom>
          <a:solidFill>
            <a:srgbClr val="F3FFD5">
              <a:alpha val="4799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C5FCF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2" name="원"/>
          <p:cNvSpPr/>
          <p:nvPr/>
        </p:nvSpPr>
        <p:spPr>
          <a:xfrm>
            <a:off x="13568248" y="9400258"/>
            <a:ext cx="3882673" cy="3882673"/>
          </a:xfrm>
          <a:prstGeom prst="ellipse">
            <a:avLst/>
          </a:prstGeom>
          <a:solidFill>
            <a:srgbClr val="FFF7E9">
              <a:alpha val="4799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C5FCF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3" name="분석에 적합한…"/>
          <p:cNvSpPr txBox="1"/>
          <p:nvPr/>
        </p:nvSpPr>
        <p:spPr>
          <a:xfrm>
            <a:off x="4337928" y="10909795"/>
            <a:ext cx="237947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분석에</a:t>
            </a:r>
            <a:r>
              <a:rPr dirty="0"/>
              <a:t> </a:t>
            </a:r>
            <a:r>
              <a:rPr dirty="0" err="1"/>
              <a:t>적합한</a:t>
            </a:r>
            <a:r>
              <a:rPr dirty="0"/>
              <a:t> </a:t>
            </a:r>
          </a:p>
          <a:p>
            <a:pPr defTabSz="457200">
              <a:defRPr sz="2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공공데이터</a:t>
            </a:r>
            <a:r>
              <a:rPr dirty="0"/>
              <a:t> </a:t>
            </a:r>
            <a:r>
              <a:rPr dirty="0" err="1"/>
              <a:t>탐색</a:t>
            </a:r>
            <a:endParaRPr dirty="0"/>
          </a:p>
        </p:txBody>
      </p:sp>
      <p:sp>
        <p:nvSpPr>
          <p:cNvPr id="194" name="파이썬을 이용해…"/>
          <p:cNvSpPr txBox="1"/>
          <p:nvPr/>
        </p:nvSpPr>
        <p:spPr>
          <a:xfrm>
            <a:off x="7792000" y="10909794"/>
            <a:ext cx="237947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파이썬을 이용해</a:t>
            </a:r>
          </a:p>
          <a:p>
            <a:pPr defTabSz="457200">
              <a:defRPr sz="2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데이터 전처리</a:t>
            </a:r>
          </a:p>
        </p:txBody>
      </p:sp>
      <p:sp>
        <p:nvSpPr>
          <p:cNvPr id="195" name="가공한 데이터로…"/>
          <p:cNvSpPr txBox="1"/>
          <p:nvPr/>
        </p:nvSpPr>
        <p:spPr>
          <a:xfrm>
            <a:off x="11082230" y="10909795"/>
            <a:ext cx="237947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가공한 데이터로</a:t>
            </a:r>
          </a:p>
          <a:p>
            <a:pPr defTabSz="457200">
              <a:defRPr sz="2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가설 설정</a:t>
            </a:r>
          </a:p>
        </p:txBody>
      </p:sp>
      <p:sp>
        <p:nvSpPr>
          <p:cNvPr id="196" name="spss, python으로…"/>
          <p:cNvSpPr txBox="1"/>
          <p:nvPr/>
        </p:nvSpPr>
        <p:spPr>
          <a:xfrm>
            <a:off x="14213508" y="10909794"/>
            <a:ext cx="262117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spss, python으로</a:t>
            </a:r>
          </a:p>
          <a:p>
            <a:pPr defTabSz="457200">
              <a:defRPr sz="2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가설 검증</a:t>
            </a:r>
          </a:p>
        </p:txBody>
      </p:sp>
      <p:sp>
        <p:nvSpPr>
          <p:cNvPr id="197" name="원"/>
          <p:cNvSpPr/>
          <p:nvPr/>
        </p:nvSpPr>
        <p:spPr>
          <a:xfrm>
            <a:off x="16969756" y="9400259"/>
            <a:ext cx="3882673" cy="3882672"/>
          </a:xfrm>
          <a:prstGeom prst="ellipse">
            <a:avLst/>
          </a:prstGeom>
          <a:solidFill>
            <a:srgbClr val="E5ECFF">
              <a:alpha val="4799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E8FE8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8" name="결과 해석 및…"/>
          <p:cNvSpPr txBox="1"/>
          <p:nvPr/>
        </p:nvSpPr>
        <p:spPr>
          <a:xfrm>
            <a:off x="17903494" y="10917380"/>
            <a:ext cx="206908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결과 해석 및</a:t>
            </a:r>
          </a:p>
          <a:p>
            <a:pPr defTabSz="457200">
              <a:defRPr sz="2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인사이트 도출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데이터 소개"/>
          <p:cNvSpPr txBox="1"/>
          <p:nvPr/>
        </p:nvSpPr>
        <p:spPr>
          <a:xfrm>
            <a:off x="1192668" y="2370577"/>
            <a:ext cx="537486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altLang="ko-KR" dirty="0"/>
              <a:t>1)</a:t>
            </a:r>
            <a:r>
              <a:rPr lang="ko-KR" altLang="en-US" dirty="0"/>
              <a:t> 인프라 관련 데이터셋</a:t>
            </a:r>
            <a:endParaRPr dirty="0"/>
          </a:p>
        </p:txBody>
      </p:sp>
      <p:pic>
        <p:nvPicPr>
          <p:cNvPr id="201" name="스크린샷 2023-12-09 오후 3.41.30.png" descr="스크린샷 2023-12-09 오후 3.41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68" y="3236014"/>
            <a:ext cx="6977923" cy="3376817"/>
          </a:xfrm>
          <a:prstGeom prst="rect">
            <a:avLst/>
          </a:prstGeom>
          <a:ln w="12700">
            <a:miter lim="400000"/>
          </a:ln>
          <a:effectLst>
            <a:outerShdw blurRad="88900" dist="59288" dir="3668518" rotWithShape="0">
              <a:srgbClr val="000000">
                <a:alpha val="57548"/>
              </a:srgbClr>
            </a:outerShdw>
          </a:effectLst>
        </p:spPr>
      </p:pic>
      <p:pic>
        <p:nvPicPr>
          <p:cNvPr id="202" name="스크린샷 2023-12-09 오후 3.41.45.png" descr="스크린샷 2023-12-09 오후 3.41.45.png"/>
          <p:cNvPicPr>
            <a:picLocks noChangeAspect="1"/>
          </p:cNvPicPr>
          <p:nvPr/>
        </p:nvPicPr>
        <p:blipFill>
          <a:blip r:embed="rId4"/>
          <a:srcRect r="17466"/>
          <a:stretch>
            <a:fillRect/>
          </a:stretch>
        </p:blipFill>
        <p:spPr>
          <a:xfrm>
            <a:off x="17343186" y="2772988"/>
            <a:ext cx="6469640" cy="3793402"/>
          </a:xfrm>
          <a:prstGeom prst="rect">
            <a:avLst/>
          </a:prstGeom>
          <a:ln w="12700">
            <a:miter lim="400000"/>
          </a:ln>
          <a:effectLst>
            <a:outerShdw blurRad="88900" dist="59288" dir="3668518" rotWithShape="0">
              <a:srgbClr val="000000">
                <a:alpha val="57548"/>
              </a:srgbClr>
            </a:outerShdw>
          </a:effectLst>
        </p:spPr>
      </p:pic>
      <p:pic>
        <p:nvPicPr>
          <p:cNvPr id="203" name="스크린샷 2023-12-09 오후 3.41.53.png" descr="스크린샷 2023-12-09 오후 3.41.5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150" y="3016638"/>
            <a:ext cx="7379095" cy="3570955"/>
          </a:xfrm>
          <a:prstGeom prst="rect">
            <a:avLst/>
          </a:prstGeom>
          <a:ln w="12700">
            <a:miter lim="400000"/>
          </a:ln>
          <a:effectLst>
            <a:outerShdw blurRad="88900" dist="59288" dir="3668518" rotWithShape="0">
              <a:srgbClr val="000000">
                <a:alpha val="57548"/>
              </a:srgbClr>
            </a:outerShdw>
          </a:effectLst>
        </p:spPr>
      </p:pic>
      <p:pic>
        <p:nvPicPr>
          <p:cNvPr id="204" name="스크린샷 2023-12-09 오후 3.42.13.png" descr="스크린샷 2023-12-09 오후 3.42.1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355" y="8397322"/>
            <a:ext cx="6676887" cy="3910748"/>
          </a:xfrm>
          <a:prstGeom prst="rect">
            <a:avLst/>
          </a:prstGeom>
          <a:ln w="12700">
            <a:miter lim="400000"/>
          </a:ln>
          <a:effectLst>
            <a:outerShdw blurRad="88900" dist="59288" dir="3668518" rotWithShape="0">
              <a:srgbClr val="000000">
                <a:alpha val="57548"/>
              </a:srgbClr>
            </a:outerShdw>
          </a:effectLst>
        </p:spPr>
      </p:pic>
      <p:pic>
        <p:nvPicPr>
          <p:cNvPr id="205" name="스크린샷 2023-12-09 오후 3.42.19.png" descr="스크린샷 2023-12-09 오후 3.42.1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090" y="8498544"/>
            <a:ext cx="6333395" cy="3709560"/>
          </a:xfrm>
          <a:prstGeom prst="rect">
            <a:avLst/>
          </a:prstGeom>
          <a:ln w="12700">
            <a:miter lim="400000"/>
          </a:ln>
          <a:effectLst>
            <a:outerShdw blurRad="88900" dist="59288" dir="3668518" rotWithShape="0">
              <a:srgbClr val="000000">
                <a:alpha val="57548"/>
              </a:srgbClr>
            </a:outerShdw>
          </a:effectLst>
        </p:spPr>
      </p:pic>
      <p:sp>
        <p:nvSpPr>
          <p:cNvPr id="206" name="지하철역 주소 및 전화번호 주소 통계"/>
          <p:cNvSpPr txBox="1"/>
          <p:nvPr/>
        </p:nvSpPr>
        <p:spPr>
          <a:xfrm>
            <a:off x="2757342" y="6709484"/>
            <a:ext cx="36576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지하철역</a:t>
            </a:r>
            <a:r>
              <a:rPr dirty="0"/>
              <a:t> </a:t>
            </a:r>
            <a:r>
              <a:rPr dirty="0" err="1"/>
              <a:t>주소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전화번호</a:t>
            </a:r>
            <a:r>
              <a:rPr dirty="0"/>
              <a:t> </a:t>
            </a:r>
            <a:r>
              <a:rPr dirty="0" err="1"/>
              <a:t>주소</a:t>
            </a:r>
            <a:r>
              <a:rPr dirty="0"/>
              <a:t> </a:t>
            </a:r>
            <a:r>
              <a:rPr dirty="0" err="1"/>
              <a:t>통계</a:t>
            </a:r>
            <a:endParaRPr dirty="0"/>
          </a:p>
        </p:txBody>
      </p:sp>
      <p:sp>
        <p:nvSpPr>
          <p:cNvPr id="207" name="서울시 주택종류별 주택 통계"/>
          <p:cNvSpPr txBox="1"/>
          <p:nvPr/>
        </p:nvSpPr>
        <p:spPr>
          <a:xfrm>
            <a:off x="3428410" y="12392895"/>
            <a:ext cx="288493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서울시 주택종류별 주택 통계</a:t>
            </a:r>
          </a:p>
        </p:txBody>
      </p:sp>
      <p:sp>
        <p:nvSpPr>
          <p:cNvPr id="208" name="서울시 주차장(동별) 통계"/>
          <p:cNvSpPr txBox="1"/>
          <p:nvPr/>
        </p:nvSpPr>
        <p:spPr>
          <a:xfrm>
            <a:off x="11427388" y="6709484"/>
            <a:ext cx="255712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서울시 주차장(동별) 통계</a:t>
            </a:r>
          </a:p>
        </p:txBody>
      </p:sp>
      <p:sp>
        <p:nvSpPr>
          <p:cNvPr id="209" name="서울시 상권분석서비스(길단위인구) 통계"/>
          <p:cNvSpPr txBox="1"/>
          <p:nvPr/>
        </p:nvSpPr>
        <p:spPr>
          <a:xfrm>
            <a:off x="10662074" y="12474941"/>
            <a:ext cx="4061308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서울시 상권분석서비스(길단위인구) 통계</a:t>
            </a:r>
          </a:p>
        </p:txBody>
      </p:sp>
      <p:sp>
        <p:nvSpPr>
          <p:cNvPr id="210" name="서울시 상권분석서비스(추정매출) 통계"/>
          <p:cNvSpPr txBox="1"/>
          <p:nvPr/>
        </p:nvSpPr>
        <p:spPr>
          <a:xfrm>
            <a:off x="18600469" y="6703839"/>
            <a:ext cx="392415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서울시</a:t>
            </a:r>
            <a:r>
              <a:rPr dirty="0"/>
              <a:t> </a:t>
            </a:r>
            <a:r>
              <a:rPr dirty="0" err="1"/>
              <a:t>상</a:t>
            </a:r>
            <a:r>
              <a:rPr lang="ko-KR" altLang="en-US" dirty="0"/>
              <a:t>권</a:t>
            </a:r>
            <a:r>
              <a:rPr dirty="0" err="1"/>
              <a:t>분석서비스</a:t>
            </a:r>
            <a:r>
              <a:rPr dirty="0"/>
              <a:t>(</a:t>
            </a:r>
            <a:r>
              <a:rPr dirty="0" err="1"/>
              <a:t>추정매출</a:t>
            </a:r>
            <a:r>
              <a:rPr dirty="0"/>
              <a:t>) </a:t>
            </a:r>
            <a:r>
              <a:rPr dirty="0" err="1"/>
              <a:t>통계</a:t>
            </a:r>
            <a:endParaRPr dirty="0"/>
          </a:p>
        </p:txBody>
      </p:sp>
      <p:pic>
        <p:nvPicPr>
          <p:cNvPr id="211" name="스크린샷 2023-12-09 오후 3.54.56.png" descr="스크린샷 2023-12-09 오후 3.54.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14740" y="8301449"/>
            <a:ext cx="6415160" cy="4006622"/>
          </a:xfrm>
          <a:prstGeom prst="rect">
            <a:avLst/>
          </a:prstGeom>
          <a:ln w="12700">
            <a:miter lim="400000"/>
          </a:ln>
          <a:effectLst>
            <a:outerShdw blurRad="88900" dist="59288" dir="3668518" rotWithShape="0">
              <a:srgbClr val="000000">
                <a:alpha val="57548"/>
              </a:srgbClr>
            </a:outerShdw>
          </a:effectLst>
        </p:spPr>
      </p:pic>
      <p:sp>
        <p:nvSpPr>
          <p:cNvPr id="212" name="서울시 상권분석서비스(점포) 통계"/>
          <p:cNvSpPr txBox="1"/>
          <p:nvPr/>
        </p:nvSpPr>
        <p:spPr>
          <a:xfrm>
            <a:off x="18612152" y="12474941"/>
            <a:ext cx="3416656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서울시 상권분석서비스(점포) 통계</a:t>
            </a:r>
          </a:p>
        </p:txBody>
      </p:sp>
      <p:sp>
        <p:nvSpPr>
          <p:cNvPr id="213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4" name="데이터셋 소개"/>
          <p:cNvSpPr txBox="1"/>
          <p:nvPr/>
        </p:nvSpPr>
        <p:spPr>
          <a:xfrm>
            <a:off x="1390433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215" name="02"/>
          <p:cNvSpPr txBox="1"/>
          <p:nvPr/>
        </p:nvSpPr>
        <p:spPr>
          <a:xfrm>
            <a:off x="2250608" y="744738"/>
            <a:ext cx="10427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02 </a:t>
            </a:r>
          </a:p>
        </p:txBody>
      </p:sp>
      <p:sp>
        <p:nvSpPr>
          <p:cNvPr id="216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217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218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219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220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  <p:sp>
        <p:nvSpPr>
          <p:cNvPr id="2" name="데이터 소개">
            <a:extLst>
              <a:ext uri="{FF2B5EF4-FFF2-40B4-BE49-F238E27FC236}">
                <a16:creationId xmlns:a16="http://schemas.microsoft.com/office/drawing/2014/main" id="{544D1A54-AFFC-EC0D-73C7-C1DEE3405B90}"/>
              </a:ext>
            </a:extLst>
          </p:cNvPr>
          <p:cNvSpPr txBox="1"/>
          <p:nvPr/>
        </p:nvSpPr>
        <p:spPr>
          <a:xfrm>
            <a:off x="1192668" y="7535635"/>
            <a:ext cx="60016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altLang="ko-KR" dirty="0"/>
              <a:t>2)</a:t>
            </a:r>
            <a:r>
              <a:rPr lang="ko-KR" altLang="en-US" dirty="0"/>
              <a:t> 상권 발달 관련 데이터셋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3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모서리가 둥근 직사각형"/>
          <p:cNvSpPr/>
          <p:nvPr/>
        </p:nvSpPr>
        <p:spPr>
          <a:xfrm>
            <a:off x="742665" y="3992378"/>
            <a:ext cx="22508041" cy="9206074"/>
          </a:xfrm>
          <a:prstGeom prst="roundRect">
            <a:avLst>
              <a:gd name="adj" fmla="val 4820"/>
            </a:avLst>
          </a:prstGeom>
          <a:solidFill>
            <a:srgbClr val="FFFFFF"/>
          </a:solidFill>
          <a:ln w="12700">
            <a:miter lim="400000"/>
          </a:ln>
          <a:effectLst>
            <a:outerShdw blurRad="165100" dist="75515" dir="5400000" rotWithShape="0">
              <a:srgbClr val="000000">
                <a:alpha val="62571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3" name="직사각형"/>
          <p:cNvSpPr/>
          <p:nvPr/>
        </p:nvSpPr>
        <p:spPr>
          <a:xfrm>
            <a:off x="18545354" y="2180098"/>
            <a:ext cx="3741473" cy="1366555"/>
          </a:xfrm>
          <a:prstGeom prst="rect">
            <a:avLst/>
          </a:prstGeom>
          <a:solidFill>
            <a:srgbClr val="514B4A"/>
          </a:solidFill>
          <a:ln w="12700">
            <a:miter lim="400000"/>
          </a:ln>
          <a:effectLst>
            <a:outerShdw blurRad="165100" dist="75515" dir="5400000" rotWithShape="0">
              <a:srgbClr val="000000">
                <a:alpha val="62571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4" name="삼각형"/>
          <p:cNvSpPr/>
          <p:nvPr/>
        </p:nvSpPr>
        <p:spPr>
          <a:xfrm rot="5400000" flipH="1">
            <a:off x="22265644" y="2186187"/>
            <a:ext cx="1374816" cy="1354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14B4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5" name="삼각형"/>
          <p:cNvSpPr/>
          <p:nvPr/>
        </p:nvSpPr>
        <p:spPr>
          <a:xfrm rot="5400000" flipH="1">
            <a:off x="18155130" y="2395706"/>
            <a:ext cx="1374817" cy="935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6" name="직사각형"/>
          <p:cNvSpPr/>
          <p:nvPr/>
        </p:nvSpPr>
        <p:spPr>
          <a:xfrm>
            <a:off x="14054835" y="2180098"/>
            <a:ext cx="3741473" cy="1366555"/>
          </a:xfrm>
          <a:prstGeom prst="rect">
            <a:avLst/>
          </a:prstGeom>
          <a:solidFill>
            <a:srgbClr val="3FACB9"/>
          </a:solidFill>
          <a:ln w="12700">
            <a:miter lim="400000"/>
          </a:ln>
          <a:effectLst>
            <a:outerShdw blurRad="165100" dist="75515" dir="5400000" rotWithShape="0">
              <a:srgbClr val="000000">
                <a:alpha val="62571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A4D1F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삼각형"/>
          <p:cNvSpPr/>
          <p:nvPr/>
        </p:nvSpPr>
        <p:spPr>
          <a:xfrm rot="5400000" flipH="1">
            <a:off x="17565603" y="2395706"/>
            <a:ext cx="1374817" cy="935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FACB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삼각형"/>
          <p:cNvSpPr/>
          <p:nvPr/>
        </p:nvSpPr>
        <p:spPr>
          <a:xfrm rot="5400000" flipH="1">
            <a:off x="13664609" y="2395706"/>
            <a:ext cx="1374816" cy="935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9" name="직사각형"/>
          <p:cNvSpPr/>
          <p:nvPr/>
        </p:nvSpPr>
        <p:spPr>
          <a:xfrm>
            <a:off x="9564314" y="2180098"/>
            <a:ext cx="3741473" cy="1366555"/>
          </a:xfrm>
          <a:prstGeom prst="rect">
            <a:avLst/>
          </a:prstGeom>
          <a:solidFill>
            <a:srgbClr val="89CAD5"/>
          </a:solidFill>
          <a:ln w="12700">
            <a:miter lim="400000"/>
          </a:ln>
          <a:effectLst>
            <a:outerShdw blurRad="165100" dist="75515" dir="5400000" rotWithShape="0">
              <a:srgbClr val="000000">
                <a:alpha val="62571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8A4D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0" name="삼각형"/>
          <p:cNvSpPr/>
          <p:nvPr/>
        </p:nvSpPr>
        <p:spPr>
          <a:xfrm rot="5400000" flipH="1">
            <a:off x="12992903" y="2477888"/>
            <a:ext cx="1374816" cy="770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9CA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1" name="삼각형"/>
          <p:cNvSpPr/>
          <p:nvPr/>
        </p:nvSpPr>
        <p:spPr>
          <a:xfrm rot="5400000" flipH="1">
            <a:off x="9088847" y="2480949"/>
            <a:ext cx="1374817" cy="764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2" name="직사각형"/>
          <p:cNvSpPr/>
          <p:nvPr/>
        </p:nvSpPr>
        <p:spPr>
          <a:xfrm>
            <a:off x="5073794" y="2180098"/>
            <a:ext cx="3741473" cy="1366555"/>
          </a:xfrm>
          <a:prstGeom prst="rect">
            <a:avLst/>
          </a:prstGeom>
          <a:solidFill>
            <a:srgbClr val="C8EFFC"/>
          </a:solidFill>
          <a:ln w="12700">
            <a:miter lim="400000"/>
          </a:ln>
          <a:effectLst>
            <a:outerShdw blurRad="165100" dist="75515" dir="5400000" rotWithShape="0">
              <a:srgbClr val="000000">
                <a:alpha val="62571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3" name="삼각형"/>
          <p:cNvSpPr/>
          <p:nvPr/>
        </p:nvSpPr>
        <p:spPr>
          <a:xfrm rot="5400000" flipH="1">
            <a:off x="8499322" y="2480949"/>
            <a:ext cx="1374816" cy="764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EF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4" name="삼각형"/>
          <p:cNvSpPr/>
          <p:nvPr/>
        </p:nvSpPr>
        <p:spPr>
          <a:xfrm rot="5400000" flipH="1">
            <a:off x="4598328" y="2480949"/>
            <a:ext cx="1374816" cy="764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5" name="직사각형"/>
          <p:cNvSpPr/>
          <p:nvPr/>
        </p:nvSpPr>
        <p:spPr>
          <a:xfrm>
            <a:off x="753760" y="2180098"/>
            <a:ext cx="3741473" cy="1366555"/>
          </a:xfrm>
          <a:prstGeom prst="rect">
            <a:avLst/>
          </a:prstGeom>
          <a:solidFill>
            <a:srgbClr val="E4FFF7"/>
          </a:solidFill>
          <a:ln w="12700">
            <a:miter lim="400000"/>
          </a:ln>
          <a:effectLst>
            <a:outerShdw blurRad="165100" dist="75515" dir="5400000" rotWithShape="0">
              <a:srgbClr val="000000">
                <a:alpha val="62571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6" name="삼각형"/>
          <p:cNvSpPr/>
          <p:nvPr/>
        </p:nvSpPr>
        <p:spPr>
          <a:xfrm rot="5400000" flipH="1">
            <a:off x="4094045" y="2566192"/>
            <a:ext cx="1374817" cy="594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4FF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7" name="데이터 분석 절차"/>
          <p:cNvSpPr txBox="1"/>
          <p:nvPr/>
        </p:nvSpPr>
        <p:spPr>
          <a:xfrm>
            <a:off x="1688991" y="634839"/>
            <a:ext cx="1259003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 절차</a:t>
            </a:r>
          </a:p>
        </p:txBody>
      </p:sp>
      <p:sp>
        <p:nvSpPr>
          <p:cNvPr id="238" name="직사각형"/>
          <p:cNvSpPr/>
          <p:nvPr/>
        </p:nvSpPr>
        <p:spPr>
          <a:xfrm rot="16200000">
            <a:off x="782613" y="8654358"/>
            <a:ext cx="8228927" cy="52715"/>
          </a:xfrm>
          <a:prstGeom prst="rect">
            <a:avLst/>
          </a:prstGeom>
          <a:solidFill>
            <a:srgbClr val="939D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9" name="직사각형"/>
          <p:cNvSpPr/>
          <p:nvPr/>
        </p:nvSpPr>
        <p:spPr>
          <a:xfrm rot="16200000">
            <a:off x="5222424" y="8657854"/>
            <a:ext cx="8203528" cy="45722"/>
          </a:xfrm>
          <a:prstGeom prst="rect">
            <a:avLst/>
          </a:prstGeom>
          <a:solidFill>
            <a:srgbClr val="939D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0" name="직사각형"/>
          <p:cNvSpPr/>
          <p:nvPr/>
        </p:nvSpPr>
        <p:spPr>
          <a:xfrm rot="16200000">
            <a:off x="9797440" y="8667057"/>
            <a:ext cx="8228928" cy="52715"/>
          </a:xfrm>
          <a:prstGeom prst="rect">
            <a:avLst/>
          </a:prstGeom>
          <a:solidFill>
            <a:srgbClr val="939D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1" name="직사각형"/>
          <p:cNvSpPr/>
          <p:nvPr/>
        </p:nvSpPr>
        <p:spPr>
          <a:xfrm rot="16200000">
            <a:off x="14226740" y="8667057"/>
            <a:ext cx="8228927" cy="52715"/>
          </a:xfrm>
          <a:prstGeom prst="rect">
            <a:avLst/>
          </a:prstGeom>
          <a:solidFill>
            <a:srgbClr val="939D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1.데이터 검토"/>
          <p:cNvSpPr txBox="1"/>
          <p:nvPr/>
        </p:nvSpPr>
        <p:spPr>
          <a:xfrm>
            <a:off x="6229574" y="16070409"/>
            <a:ext cx="1259003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1.데이터 검토</a:t>
            </a:r>
          </a:p>
        </p:txBody>
      </p:sp>
      <p:sp>
        <p:nvSpPr>
          <p:cNvPr id="243" name="1.데이터 불러오기"/>
          <p:cNvSpPr txBox="1"/>
          <p:nvPr/>
        </p:nvSpPr>
        <p:spPr>
          <a:xfrm>
            <a:off x="966399" y="2558575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1.데이터 불러오기</a:t>
            </a:r>
          </a:p>
        </p:txBody>
      </p:sp>
      <p:sp>
        <p:nvSpPr>
          <p:cNvPr id="244" name="2.데이터 검토"/>
          <p:cNvSpPr/>
          <p:nvPr/>
        </p:nvSpPr>
        <p:spPr>
          <a:xfrm>
            <a:off x="5745502" y="2558575"/>
            <a:ext cx="3741473" cy="60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24" y="19804"/>
                  <a:pt x="43" y="18005"/>
                  <a:pt x="55" y="16205"/>
                </a:cubicBezTo>
                <a:cubicBezTo>
                  <a:pt x="58" y="15755"/>
                  <a:pt x="61" y="15304"/>
                  <a:pt x="63" y="14854"/>
                </a:cubicBezTo>
                <a:lnTo>
                  <a:pt x="69" y="13503"/>
                </a:lnTo>
                <a:cubicBezTo>
                  <a:pt x="72" y="12602"/>
                  <a:pt x="73" y="11701"/>
                  <a:pt x="73" y="10800"/>
                </a:cubicBezTo>
                <a:cubicBezTo>
                  <a:pt x="73" y="7195"/>
                  <a:pt x="49" y="3592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2.데이터 검토</a:t>
            </a:r>
          </a:p>
        </p:txBody>
      </p:sp>
      <p:sp>
        <p:nvSpPr>
          <p:cNvPr id="245" name="4.가설검증"/>
          <p:cNvSpPr txBox="1"/>
          <p:nvPr/>
        </p:nvSpPr>
        <p:spPr>
          <a:xfrm>
            <a:off x="15057277" y="2558575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5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4.가설검증</a:t>
            </a:r>
          </a:p>
        </p:txBody>
      </p:sp>
      <p:sp>
        <p:nvSpPr>
          <p:cNvPr id="246" name="5.연구 결과"/>
          <p:cNvSpPr txBox="1"/>
          <p:nvPr/>
        </p:nvSpPr>
        <p:spPr>
          <a:xfrm>
            <a:off x="19765888" y="2558575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5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5.연구 결과</a:t>
            </a:r>
          </a:p>
        </p:txBody>
      </p:sp>
      <p:sp>
        <p:nvSpPr>
          <p:cNvPr id="247" name="3.데이터 전처리"/>
          <p:cNvSpPr txBox="1"/>
          <p:nvPr/>
        </p:nvSpPr>
        <p:spPr>
          <a:xfrm>
            <a:off x="10302644" y="2558575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5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3.데이터 전처리</a:t>
            </a:r>
          </a:p>
        </p:txBody>
      </p:sp>
      <p:sp>
        <p:nvSpPr>
          <p:cNvPr id="248" name="데이터 불러오기"/>
          <p:cNvSpPr txBox="1"/>
          <p:nvPr/>
        </p:nvSpPr>
        <p:spPr>
          <a:xfrm>
            <a:off x="1033160" y="5582501"/>
            <a:ext cx="374147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불러오기</a:t>
            </a:r>
          </a:p>
        </p:txBody>
      </p:sp>
      <p:sp>
        <p:nvSpPr>
          <p:cNvPr id="249" name="패키지 불러오기"/>
          <p:cNvSpPr txBox="1"/>
          <p:nvPr/>
        </p:nvSpPr>
        <p:spPr>
          <a:xfrm>
            <a:off x="1033160" y="4688052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패키지 불러오기</a:t>
            </a:r>
          </a:p>
        </p:txBody>
      </p:sp>
      <p:sp>
        <p:nvSpPr>
          <p:cNvPr id="250" name="데이터 타입 확인"/>
          <p:cNvSpPr txBox="1"/>
          <p:nvPr/>
        </p:nvSpPr>
        <p:spPr>
          <a:xfrm>
            <a:off x="5368516" y="5582501"/>
            <a:ext cx="374147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타입 확인</a:t>
            </a:r>
          </a:p>
        </p:txBody>
      </p:sp>
      <p:sp>
        <p:nvSpPr>
          <p:cNvPr id="251" name="데이터 결측치 확인"/>
          <p:cNvSpPr/>
          <p:nvPr/>
        </p:nvSpPr>
        <p:spPr>
          <a:xfrm>
            <a:off x="5368516" y="4688052"/>
            <a:ext cx="3741473" cy="60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결측치 확인</a:t>
            </a:r>
          </a:p>
        </p:txBody>
      </p:sp>
      <p:sp>
        <p:nvSpPr>
          <p:cNvPr id="252" name="- 데이터 병합"/>
          <p:cNvSpPr txBox="1"/>
          <p:nvPr/>
        </p:nvSpPr>
        <p:spPr>
          <a:xfrm>
            <a:off x="9981008" y="11132320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- 데이터 병합</a:t>
            </a:r>
          </a:p>
        </p:txBody>
      </p:sp>
      <p:sp>
        <p:nvSpPr>
          <p:cNvPr id="253" name="- 변수명 변경"/>
          <p:cNvSpPr/>
          <p:nvPr/>
        </p:nvSpPr>
        <p:spPr>
          <a:xfrm>
            <a:off x="10006408" y="5976840"/>
            <a:ext cx="3741473" cy="60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- 변수명 변경</a:t>
            </a:r>
          </a:p>
        </p:txBody>
      </p:sp>
      <p:sp>
        <p:nvSpPr>
          <p:cNvPr id="254" name="- 결측치 제거"/>
          <p:cNvSpPr txBox="1"/>
          <p:nvPr/>
        </p:nvSpPr>
        <p:spPr>
          <a:xfrm>
            <a:off x="10006408" y="6768103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- 결측치 제거</a:t>
            </a:r>
          </a:p>
        </p:txBody>
      </p:sp>
      <p:sp>
        <p:nvSpPr>
          <p:cNvPr id="255" name="- 불필요한 변수 제거"/>
          <p:cNvSpPr txBox="1"/>
          <p:nvPr/>
        </p:nvSpPr>
        <p:spPr>
          <a:xfrm>
            <a:off x="10006408" y="7526724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- 불필요한 변수 제거</a:t>
            </a:r>
          </a:p>
        </p:txBody>
      </p:sp>
      <p:sp>
        <p:nvSpPr>
          <p:cNvPr id="256" name="- 평균 계산"/>
          <p:cNvSpPr txBox="1"/>
          <p:nvPr/>
        </p:nvSpPr>
        <p:spPr>
          <a:xfrm>
            <a:off x="9981008" y="8951951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- 평균 계산</a:t>
            </a:r>
          </a:p>
        </p:txBody>
      </p:sp>
      <p:sp>
        <p:nvSpPr>
          <p:cNvPr id="257" name="- 필요한 변수 생성"/>
          <p:cNvSpPr txBox="1"/>
          <p:nvPr/>
        </p:nvSpPr>
        <p:spPr>
          <a:xfrm>
            <a:off x="9981009" y="9715841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- 필요한 변수 생성</a:t>
            </a:r>
          </a:p>
        </p:txBody>
      </p:sp>
      <p:sp>
        <p:nvSpPr>
          <p:cNvPr id="258" name="- 그룹화"/>
          <p:cNvSpPr txBox="1"/>
          <p:nvPr/>
        </p:nvSpPr>
        <p:spPr>
          <a:xfrm>
            <a:off x="9981009" y="10402854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- 그룹화</a:t>
            </a:r>
          </a:p>
        </p:txBody>
      </p:sp>
      <p:sp>
        <p:nvSpPr>
          <p:cNvPr id="259" name="- 데이터 타입 변화"/>
          <p:cNvSpPr txBox="1"/>
          <p:nvPr/>
        </p:nvSpPr>
        <p:spPr>
          <a:xfrm>
            <a:off x="10006409" y="5253948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- 데이터 타입 변화</a:t>
            </a:r>
          </a:p>
        </p:txBody>
      </p:sp>
      <p:sp>
        <p:nvSpPr>
          <p:cNvPr id="260" name="확인 장식 활자"/>
          <p:cNvSpPr/>
          <p:nvPr/>
        </p:nvSpPr>
        <p:spPr>
          <a:xfrm>
            <a:off x="9639146" y="4760401"/>
            <a:ext cx="350419" cy="33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1" name="Basic preprocessing"/>
          <p:cNvSpPr txBox="1"/>
          <p:nvPr/>
        </p:nvSpPr>
        <p:spPr>
          <a:xfrm>
            <a:off x="10046432" y="4608525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Basic preprocessing</a:t>
            </a:r>
          </a:p>
        </p:txBody>
      </p:sp>
      <p:sp>
        <p:nvSpPr>
          <p:cNvPr id="262" name="확인 장식 활자"/>
          <p:cNvSpPr/>
          <p:nvPr/>
        </p:nvSpPr>
        <p:spPr>
          <a:xfrm>
            <a:off x="9639146" y="8411809"/>
            <a:ext cx="350419" cy="33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3" name="Advanced preprocessing"/>
          <p:cNvSpPr txBox="1"/>
          <p:nvPr/>
        </p:nvSpPr>
        <p:spPr>
          <a:xfrm>
            <a:off x="10125949" y="8290614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Advanced preprocessing</a:t>
            </a:r>
          </a:p>
        </p:txBody>
      </p:sp>
      <p:sp>
        <p:nvSpPr>
          <p:cNvPr id="264" name="T-test (2 sample)"/>
          <p:cNvSpPr txBox="1"/>
          <p:nvPr/>
        </p:nvSpPr>
        <p:spPr>
          <a:xfrm>
            <a:off x="14406852" y="4591308"/>
            <a:ext cx="374147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T-test (2 sample)</a:t>
            </a:r>
          </a:p>
        </p:txBody>
      </p:sp>
      <p:sp>
        <p:nvSpPr>
          <p:cNvPr id="265" name="Anova test (one way)"/>
          <p:cNvSpPr txBox="1"/>
          <p:nvPr/>
        </p:nvSpPr>
        <p:spPr>
          <a:xfrm>
            <a:off x="14407241" y="5515616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Anova test (one way)</a:t>
            </a:r>
          </a:p>
        </p:txBody>
      </p:sp>
      <p:sp>
        <p:nvSpPr>
          <p:cNvPr id="266" name="Anova test (two way)"/>
          <p:cNvSpPr/>
          <p:nvPr/>
        </p:nvSpPr>
        <p:spPr>
          <a:xfrm>
            <a:off x="14407241" y="6442223"/>
            <a:ext cx="3741473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Anova test (two way)</a:t>
            </a:r>
          </a:p>
        </p:txBody>
      </p:sp>
      <p:sp>
        <p:nvSpPr>
          <p:cNvPr id="267" name="Regression"/>
          <p:cNvSpPr/>
          <p:nvPr/>
        </p:nvSpPr>
        <p:spPr>
          <a:xfrm>
            <a:off x="14407241" y="7331706"/>
            <a:ext cx="3741473" cy="60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Regression</a:t>
            </a:r>
          </a:p>
        </p:txBody>
      </p:sp>
      <p:sp>
        <p:nvSpPr>
          <p:cNvPr id="268" name="Chi-Squared"/>
          <p:cNvSpPr/>
          <p:nvPr/>
        </p:nvSpPr>
        <p:spPr>
          <a:xfrm>
            <a:off x="14407241" y="8195597"/>
            <a:ext cx="3741473" cy="60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Chi-Squared</a:t>
            </a:r>
          </a:p>
        </p:txBody>
      </p:sp>
      <p:sp>
        <p:nvSpPr>
          <p:cNvPr id="269" name="연구 시사점"/>
          <p:cNvSpPr txBox="1"/>
          <p:nvPr/>
        </p:nvSpPr>
        <p:spPr>
          <a:xfrm>
            <a:off x="18841307" y="4598125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연구 시사점</a:t>
            </a:r>
          </a:p>
        </p:txBody>
      </p:sp>
      <p:sp>
        <p:nvSpPr>
          <p:cNvPr id="270" name="연구 한계점"/>
          <p:cNvSpPr txBox="1"/>
          <p:nvPr/>
        </p:nvSpPr>
        <p:spPr>
          <a:xfrm>
            <a:off x="18841307" y="5497033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연구 한계점</a:t>
            </a:r>
          </a:p>
        </p:txBody>
      </p:sp>
      <p:sp>
        <p:nvSpPr>
          <p:cNvPr id="271" name="시각화"/>
          <p:cNvSpPr txBox="1"/>
          <p:nvPr/>
        </p:nvSpPr>
        <p:spPr>
          <a:xfrm>
            <a:off x="10006408" y="11962141"/>
            <a:ext cx="37414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시각화</a:t>
            </a:r>
          </a:p>
        </p:txBody>
      </p:sp>
      <p:sp>
        <p:nvSpPr>
          <p:cNvPr id="272" name="확인 장식 활자"/>
          <p:cNvSpPr/>
          <p:nvPr/>
        </p:nvSpPr>
        <p:spPr>
          <a:xfrm>
            <a:off x="9639146" y="12075917"/>
            <a:ext cx="350419" cy="33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3" name="확인 장식 활자"/>
          <p:cNvSpPr/>
          <p:nvPr/>
        </p:nvSpPr>
        <p:spPr>
          <a:xfrm>
            <a:off x="922222" y="791464"/>
            <a:ext cx="539061" cy="512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직사각형"/>
          <p:cNvSpPr/>
          <p:nvPr/>
        </p:nvSpPr>
        <p:spPr>
          <a:xfrm>
            <a:off x="1707405" y="2728849"/>
            <a:ext cx="2435963" cy="609600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76" name="스크린샷 2023-12-07 오후 8.59.30.png" descr="스크린샷 2023-12-07 오후 8.59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449" y="2727468"/>
            <a:ext cx="13332158" cy="2381441"/>
          </a:xfrm>
          <a:prstGeom prst="rect">
            <a:avLst/>
          </a:prstGeom>
          <a:ln w="12700">
            <a:miter lim="400000"/>
          </a:ln>
          <a:effectLst>
            <a:outerShdw blurRad="76200" dist="59288" dir="3668518" rotWithShape="0">
              <a:srgbClr val="000000">
                <a:alpha val="57548"/>
              </a:srgbClr>
            </a:outerShdw>
          </a:effectLst>
        </p:spPr>
      </p:pic>
      <p:pic>
        <p:nvPicPr>
          <p:cNvPr id="277" name="스크린샷 2023-12-08 오후 7.14.43.png" descr="스크린샷 2023-12-08 오후 7.14.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489" y="10012653"/>
            <a:ext cx="5928625" cy="2964313"/>
          </a:xfrm>
          <a:prstGeom prst="rect">
            <a:avLst/>
          </a:prstGeom>
          <a:ln w="12700">
            <a:miter lim="400000"/>
          </a:ln>
          <a:effectLst>
            <a:outerShdw blurRad="76200" dist="59288" dir="3668518" rotWithShape="0">
              <a:srgbClr val="000000">
                <a:alpha val="57548"/>
              </a:srgbClr>
            </a:outerShdw>
          </a:effectLst>
        </p:spPr>
      </p:pic>
      <p:pic>
        <p:nvPicPr>
          <p:cNvPr id="278" name="스크린샷 2023-12-08 오후 7.20.53.png" descr="스크린샷 2023-12-08 오후 7.20.5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867" y="6591749"/>
            <a:ext cx="5939870" cy="3221884"/>
          </a:xfrm>
          <a:prstGeom prst="rect">
            <a:avLst/>
          </a:prstGeom>
          <a:ln w="12700">
            <a:miter lim="400000"/>
          </a:ln>
          <a:effectLst>
            <a:outerShdw blurRad="76200" dist="59288" dir="3668518" rotWithShape="0">
              <a:srgbClr val="000000">
                <a:alpha val="57548"/>
              </a:srgbClr>
            </a:outerShdw>
          </a:effectLst>
        </p:spPr>
      </p:pic>
      <p:pic>
        <p:nvPicPr>
          <p:cNvPr id="279" name="스크린샷 2023-12-08 오후 7.21.12.png" descr="스크린샷 2023-12-08 오후 7.21.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6913" y="6591749"/>
            <a:ext cx="4336220" cy="3221884"/>
          </a:xfrm>
          <a:prstGeom prst="rect">
            <a:avLst/>
          </a:prstGeom>
          <a:ln w="12700">
            <a:miter lim="400000"/>
          </a:ln>
          <a:effectLst>
            <a:outerShdw blurRad="76200" dist="59288" dir="3668518" rotWithShape="0">
              <a:srgbClr val="000000">
                <a:alpha val="57548"/>
              </a:srgbClr>
            </a:outerShdw>
          </a:effectLst>
        </p:spPr>
      </p:pic>
      <p:pic>
        <p:nvPicPr>
          <p:cNvPr id="280" name="스크린샷 2023-12-08 오후 7.23.21.png" descr="스크린샷 2023-12-08 오후 7.23.2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98854" y="10032900"/>
            <a:ext cx="4359621" cy="2923818"/>
          </a:xfrm>
          <a:prstGeom prst="rect">
            <a:avLst/>
          </a:prstGeom>
          <a:ln w="12700">
            <a:miter lim="400000"/>
          </a:ln>
          <a:effectLst>
            <a:outerShdw blurRad="76200" dist="59288" dir="3668518" rotWithShape="0">
              <a:srgbClr val="000000">
                <a:alpha val="57548"/>
              </a:srgbClr>
            </a:outerShdw>
          </a:effectLst>
        </p:spPr>
      </p:pic>
      <p:sp>
        <p:nvSpPr>
          <p:cNvPr id="281" name="데이터 불러오기"/>
          <p:cNvSpPr txBox="1"/>
          <p:nvPr/>
        </p:nvSpPr>
        <p:spPr>
          <a:xfrm>
            <a:off x="1784903" y="2725929"/>
            <a:ext cx="2746976" cy="609601"/>
          </a:xfrm>
          <a:prstGeom prst="rect">
            <a:avLst/>
          </a:prstGeom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불러오기 </a:t>
            </a:r>
          </a:p>
        </p:txBody>
      </p:sp>
      <p:sp>
        <p:nvSpPr>
          <p:cNvPr id="282" name="확인 장식 활자"/>
          <p:cNvSpPr/>
          <p:nvPr/>
        </p:nvSpPr>
        <p:spPr>
          <a:xfrm>
            <a:off x="1001622" y="2789825"/>
            <a:ext cx="535502" cy="50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3" name="1) ‘read_csv’를 사용하여 파일 불러오기"/>
          <p:cNvSpPr txBox="1"/>
          <p:nvPr/>
        </p:nvSpPr>
        <p:spPr>
          <a:xfrm>
            <a:off x="1781505" y="3598285"/>
            <a:ext cx="459352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1) </a:t>
            </a:r>
            <a:r>
              <a:rPr b="1"/>
              <a:t>‘read_csv’</a:t>
            </a:r>
            <a:r>
              <a:t>를 사용하여 파일 불러오기</a:t>
            </a:r>
          </a:p>
        </p:txBody>
      </p:sp>
      <p:sp>
        <p:nvSpPr>
          <p:cNvPr id="284" name="2) encoding=‘CP949’,’UTF-8 사용"/>
          <p:cNvSpPr txBox="1"/>
          <p:nvPr/>
        </p:nvSpPr>
        <p:spPr>
          <a:xfrm>
            <a:off x="1768805" y="4159339"/>
            <a:ext cx="412360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2)</a:t>
            </a:r>
            <a:r>
              <a:rPr b="1" dirty="0"/>
              <a:t> encoding=‘CP949’,’UTF-8 </a:t>
            </a:r>
            <a:r>
              <a:rPr dirty="0" err="1"/>
              <a:t>사용</a:t>
            </a:r>
            <a:endParaRPr dirty="0"/>
          </a:p>
        </p:txBody>
      </p:sp>
      <p:sp>
        <p:nvSpPr>
          <p:cNvPr id="285" name="직사각형"/>
          <p:cNvSpPr/>
          <p:nvPr/>
        </p:nvSpPr>
        <p:spPr>
          <a:xfrm>
            <a:off x="1740900" y="6846296"/>
            <a:ext cx="1785176" cy="609600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57B3A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6" name="데이터검토"/>
          <p:cNvSpPr txBox="1"/>
          <p:nvPr/>
        </p:nvSpPr>
        <p:spPr>
          <a:xfrm>
            <a:off x="1818399" y="6843376"/>
            <a:ext cx="2037518" cy="609601"/>
          </a:xfrm>
          <a:prstGeom prst="rect">
            <a:avLst/>
          </a:prstGeom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데이터검토</a:t>
            </a:r>
          </a:p>
        </p:txBody>
      </p:sp>
      <p:sp>
        <p:nvSpPr>
          <p:cNvPr id="287" name="확인 장식 활자"/>
          <p:cNvSpPr/>
          <p:nvPr/>
        </p:nvSpPr>
        <p:spPr>
          <a:xfrm>
            <a:off x="1035117" y="6907272"/>
            <a:ext cx="535503" cy="50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1) ‘info()’를 사용하여 데이터 정보 확인"/>
          <p:cNvSpPr txBox="1"/>
          <p:nvPr/>
        </p:nvSpPr>
        <p:spPr>
          <a:xfrm>
            <a:off x="1732671" y="7659492"/>
            <a:ext cx="453138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1) </a:t>
            </a:r>
            <a:r>
              <a:rPr b="1"/>
              <a:t>‘info()’</a:t>
            </a:r>
            <a:r>
              <a:t>를 사용하여 데이터 정보 확인</a:t>
            </a:r>
          </a:p>
        </p:txBody>
      </p:sp>
      <p:sp>
        <p:nvSpPr>
          <p:cNvPr id="289" name="2) ‘isna().sum()’을 사용하여 결측치 확인"/>
          <p:cNvSpPr txBox="1"/>
          <p:nvPr/>
        </p:nvSpPr>
        <p:spPr>
          <a:xfrm>
            <a:off x="1725809" y="8252298"/>
            <a:ext cx="482129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2) </a:t>
            </a:r>
            <a:r>
              <a:rPr b="1"/>
              <a:t>‘isna().sum()’</a:t>
            </a:r>
            <a:r>
              <a:t>을 사용하여 결측치 확인 </a:t>
            </a:r>
          </a:p>
        </p:txBody>
      </p:sp>
      <p:sp>
        <p:nvSpPr>
          <p:cNvPr id="290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1" name="데이터 불러오기…"/>
          <p:cNvSpPr txBox="1"/>
          <p:nvPr/>
        </p:nvSpPr>
        <p:spPr>
          <a:xfrm>
            <a:off x="1212633" y="124594"/>
            <a:ext cx="29510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데이터 불러오기 </a:t>
            </a:r>
          </a:p>
          <a:p>
            <a: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데이터 검토</a:t>
            </a:r>
          </a:p>
        </p:txBody>
      </p:sp>
      <p:sp>
        <p:nvSpPr>
          <p:cNvPr id="292" name="03"/>
          <p:cNvSpPr txBox="1"/>
          <p:nvPr/>
        </p:nvSpPr>
        <p:spPr>
          <a:xfrm>
            <a:off x="2263308" y="10622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293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294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295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296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297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스크린샷 2023-12-07 오후 9.00.37.png" descr="스크린샷 2023-12-07 오후 9.00.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967" y="1589056"/>
            <a:ext cx="10286684" cy="5360667"/>
          </a:xfrm>
          <a:prstGeom prst="rect">
            <a:avLst/>
          </a:prstGeom>
          <a:ln w="12700">
            <a:miter lim="400000"/>
          </a:ln>
          <a:effectLst>
            <a:outerShdw blurRad="165100" dist="60109" dir="3668518" rotWithShape="0">
              <a:srgbClr val="000000">
                <a:alpha val="81514"/>
              </a:srgbClr>
            </a:outerShdw>
          </a:effectLst>
        </p:spPr>
      </p:pic>
      <p:pic>
        <p:nvPicPr>
          <p:cNvPr id="300" name="스크린샷 2023-12-07 오후 9.01.07.png" descr="스크린샷 2023-12-07 오후 9.01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438" y="7353168"/>
            <a:ext cx="9146700" cy="6022332"/>
          </a:xfrm>
          <a:prstGeom prst="rect">
            <a:avLst/>
          </a:prstGeom>
          <a:ln w="12700">
            <a:miter lim="400000"/>
          </a:ln>
          <a:effectLst>
            <a:outerShdw blurRad="1651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301" name="직사각형"/>
          <p:cNvSpPr/>
          <p:nvPr/>
        </p:nvSpPr>
        <p:spPr>
          <a:xfrm>
            <a:off x="1843143" y="2418269"/>
            <a:ext cx="1324694" cy="609600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df_pop"/>
          <p:cNvSpPr txBox="1"/>
          <p:nvPr/>
        </p:nvSpPr>
        <p:spPr>
          <a:xfrm>
            <a:off x="1933342" y="2402649"/>
            <a:ext cx="1514440" cy="609601"/>
          </a:xfrm>
          <a:prstGeom prst="rect">
            <a:avLst/>
          </a:prstGeom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df_pop</a:t>
            </a:r>
          </a:p>
        </p:txBody>
      </p:sp>
      <p:sp>
        <p:nvSpPr>
          <p:cNvPr id="303" name="확인 장식 활자"/>
          <p:cNvSpPr/>
          <p:nvPr/>
        </p:nvSpPr>
        <p:spPr>
          <a:xfrm>
            <a:off x="1137360" y="2466545"/>
            <a:ext cx="535503" cy="50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4" name="1) ‘query’를 사용하여 ‘연분기’ 20221~20224 추출"/>
          <p:cNvSpPr txBox="1"/>
          <p:nvPr/>
        </p:nvSpPr>
        <p:spPr>
          <a:xfrm>
            <a:off x="1841991" y="3353492"/>
            <a:ext cx="593022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1) </a:t>
            </a:r>
            <a:r>
              <a:rPr b="1"/>
              <a:t>‘query’</a:t>
            </a:r>
            <a:r>
              <a:t>를 사용하여 ‘연분기’ 20221~20224 추출</a:t>
            </a:r>
          </a:p>
        </p:txBody>
      </p:sp>
      <p:sp>
        <p:nvSpPr>
          <p:cNvPr id="305" name="2) ‘merge’를 사용하여 q, w, e, r 데이터 병합.  ‘행정동코드’를 기준으로 내부 조인(inner)"/>
          <p:cNvSpPr txBox="1"/>
          <p:nvPr/>
        </p:nvSpPr>
        <p:spPr>
          <a:xfrm>
            <a:off x="1810241" y="4101136"/>
            <a:ext cx="101256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2) </a:t>
            </a:r>
            <a:r>
              <a:rPr b="1"/>
              <a:t>‘merge’</a:t>
            </a:r>
            <a:r>
              <a:t>를 사용하여 q, w, e, r 데이터 병합.  ‘행정동코드’를 기준으로 내부 조인(inner)</a:t>
            </a:r>
          </a:p>
        </p:txBody>
      </p:sp>
      <p:sp>
        <p:nvSpPr>
          <p:cNvPr id="306" name="3) ’22년평균유동인구수’ 계산"/>
          <p:cNvSpPr txBox="1"/>
          <p:nvPr/>
        </p:nvSpPr>
        <p:spPr>
          <a:xfrm>
            <a:off x="1843617" y="4939315"/>
            <a:ext cx="34509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3) ’22년평균유동인구수’ 계산</a:t>
            </a:r>
          </a:p>
        </p:txBody>
      </p:sp>
      <p:sp>
        <p:nvSpPr>
          <p:cNvPr id="307" name="4) df_pop 변수에 ‘22년평균유동인구수’,’행정동코드’,’동이름_x_x’ 변수 추출"/>
          <p:cNvSpPr txBox="1"/>
          <p:nvPr/>
        </p:nvSpPr>
        <p:spPr>
          <a:xfrm>
            <a:off x="1843617" y="5721498"/>
            <a:ext cx="874444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4) df_pop 변수에 ‘22년평균유동인구수’,’행정동코드’,’동이름_x_x’ 변수 추출</a:t>
            </a:r>
          </a:p>
        </p:txBody>
      </p:sp>
      <p:sp>
        <p:nvSpPr>
          <p:cNvPr id="308" name="5) 직관성을 위해 ‘rename’을 사용해 변수명 변환"/>
          <p:cNvSpPr txBox="1"/>
          <p:nvPr/>
        </p:nvSpPr>
        <p:spPr>
          <a:xfrm>
            <a:off x="1872661" y="6604000"/>
            <a:ext cx="561658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5) 직관성을 위해</a:t>
            </a:r>
            <a:r>
              <a:rPr b="1"/>
              <a:t> ‘rename’</a:t>
            </a:r>
            <a:r>
              <a:t>을 사용해 변수명 변환</a:t>
            </a:r>
          </a:p>
        </p:txBody>
      </p:sp>
      <p:sp>
        <p:nvSpPr>
          <p:cNvPr id="309" name="직사각형"/>
          <p:cNvSpPr/>
          <p:nvPr/>
        </p:nvSpPr>
        <p:spPr>
          <a:xfrm>
            <a:off x="1891004" y="8258347"/>
            <a:ext cx="1418718" cy="609601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0" name="df_park"/>
          <p:cNvSpPr txBox="1"/>
          <p:nvPr/>
        </p:nvSpPr>
        <p:spPr>
          <a:xfrm>
            <a:off x="1981203" y="8242728"/>
            <a:ext cx="1340385" cy="609601"/>
          </a:xfrm>
          <a:prstGeom prst="rect">
            <a:avLst/>
          </a:prstGeom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df_park</a:t>
            </a:r>
          </a:p>
        </p:txBody>
      </p:sp>
      <p:sp>
        <p:nvSpPr>
          <p:cNvPr id="311" name="확인 장식 활자"/>
          <p:cNvSpPr/>
          <p:nvPr/>
        </p:nvSpPr>
        <p:spPr>
          <a:xfrm>
            <a:off x="1185221" y="8306624"/>
            <a:ext cx="535502" cy="50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2" name="1) ‘np.where’를 사용하여 ‘동이름’이 ‘소계’면 False 그렇지 않으면 True"/>
          <p:cNvSpPr txBox="1"/>
          <p:nvPr/>
        </p:nvSpPr>
        <p:spPr>
          <a:xfrm>
            <a:off x="1916178" y="9127193"/>
            <a:ext cx="807449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1) </a:t>
            </a:r>
            <a:r>
              <a:rPr b="1"/>
              <a:t>‘np.where’</a:t>
            </a:r>
            <a:r>
              <a:t>를 사용하여 ‘동이름’이 ‘소계’면 False 그렇지 않으면 True</a:t>
            </a:r>
          </a:p>
        </p:txBody>
      </p:sp>
      <p:sp>
        <p:nvSpPr>
          <p:cNvPr id="313" name="3)  df_park!=’-‘인 데이터는 result2에 저장"/>
          <p:cNvSpPr txBox="1"/>
          <p:nvPr/>
        </p:nvSpPr>
        <p:spPr>
          <a:xfrm>
            <a:off x="1934502" y="10556445"/>
            <a:ext cx="978410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3)  df_park!=’-‘인 데이터는 result2에 저장</a:t>
            </a:r>
          </a:p>
        </p:txBody>
      </p:sp>
      <p:sp>
        <p:nvSpPr>
          <p:cNvPr id="314" name="4) df_park에 ‘-‘가 없는 result2 저장"/>
          <p:cNvSpPr txBox="1"/>
          <p:nvPr/>
        </p:nvSpPr>
        <p:spPr>
          <a:xfrm>
            <a:off x="1934502" y="11365865"/>
            <a:ext cx="978410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4) df_park에 ‘-‘가 없는 result2 저장</a:t>
            </a:r>
          </a:p>
        </p:txBody>
      </p:sp>
      <p:sp>
        <p:nvSpPr>
          <p:cNvPr id="315" name="5) ‘fillna(0)’를 사용해 결측값을 0으로 채움"/>
          <p:cNvSpPr txBox="1"/>
          <p:nvPr/>
        </p:nvSpPr>
        <p:spPr>
          <a:xfrm>
            <a:off x="1947202" y="12200684"/>
            <a:ext cx="978410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5) </a:t>
            </a:r>
            <a:r>
              <a:rPr b="1"/>
              <a:t>‘fillna(0)’</a:t>
            </a:r>
            <a:r>
              <a:t>를 사용해 결측값을 0으로 채움</a:t>
            </a:r>
          </a:p>
        </p:txBody>
      </p:sp>
      <p:sp>
        <p:nvSpPr>
          <p:cNvPr id="316" name="2) ’-‘제거"/>
          <p:cNvSpPr txBox="1"/>
          <p:nvPr/>
        </p:nvSpPr>
        <p:spPr>
          <a:xfrm>
            <a:off x="1946319" y="9883652"/>
            <a:ext cx="114429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2) ’-‘제거</a:t>
            </a:r>
          </a:p>
        </p:txBody>
      </p:sp>
      <p:sp>
        <p:nvSpPr>
          <p:cNvPr id="317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8" name="데이터 전처리1"/>
          <p:cNvSpPr txBox="1"/>
          <p:nvPr/>
        </p:nvSpPr>
        <p:spPr>
          <a:xfrm>
            <a:off x="1212633" y="346844"/>
            <a:ext cx="295104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전처리1</a:t>
            </a:r>
          </a:p>
        </p:txBody>
      </p:sp>
      <p:sp>
        <p:nvSpPr>
          <p:cNvPr id="319" name="03"/>
          <p:cNvSpPr txBox="1"/>
          <p:nvPr/>
        </p:nvSpPr>
        <p:spPr>
          <a:xfrm>
            <a:off x="2263308" y="9733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320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321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322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323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324" name="출처"/>
          <p:cNvSpPr txBox="1"/>
          <p:nvPr/>
        </p:nvSpPr>
        <p:spPr>
          <a:xfrm>
            <a:off x="18520844" y="1690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스크린샷 2023-12-07 오후 9.01.41.png" descr="스크린샷 2023-12-07 오후 9.01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02" y="4171627"/>
            <a:ext cx="10004793" cy="2846066"/>
          </a:xfrm>
          <a:prstGeom prst="rect">
            <a:avLst/>
          </a:prstGeom>
          <a:ln w="12700">
            <a:miter lim="400000"/>
          </a:ln>
          <a:effectLst>
            <a:outerShdw blurRad="889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327" name="확인 장식 활자"/>
          <p:cNvSpPr/>
          <p:nvPr/>
        </p:nvSpPr>
        <p:spPr>
          <a:xfrm>
            <a:off x="576696" y="2691697"/>
            <a:ext cx="535503" cy="508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8" name="1) ‘query’를 통해 2022년 데이터만 추출"/>
          <p:cNvSpPr txBox="1"/>
          <p:nvPr/>
        </p:nvSpPr>
        <p:spPr>
          <a:xfrm>
            <a:off x="1369134" y="3454387"/>
            <a:ext cx="468740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1)</a:t>
            </a:r>
            <a:r>
              <a:rPr b="1"/>
              <a:t> ‘query’</a:t>
            </a:r>
            <a:r>
              <a:t>를 통해 2022년 데이터만 추출</a:t>
            </a:r>
          </a:p>
        </p:txBody>
      </p:sp>
      <p:pic>
        <p:nvPicPr>
          <p:cNvPr id="329" name="스크린샷 2023-12-07 오후 9.02.04.png" descr="스크린샷 2023-12-07 오후 9.02.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69" y="9883463"/>
            <a:ext cx="10009259" cy="3054143"/>
          </a:xfrm>
          <a:prstGeom prst="rect">
            <a:avLst/>
          </a:prstGeom>
          <a:ln w="12700">
            <a:miter lim="400000"/>
          </a:ln>
          <a:effectLst>
            <a:outerShdw blurRad="889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330" name="1) ‘query'를 통해 2022년 데이터만 추출"/>
          <p:cNvSpPr txBox="1"/>
          <p:nvPr/>
        </p:nvSpPr>
        <p:spPr>
          <a:xfrm>
            <a:off x="1266935" y="8551733"/>
            <a:ext cx="471887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1) </a:t>
            </a:r>
            <a:r>
              <a:rPr b="1"/>
              <a:t>‘query'</a:t>
            </a:r>
            <a:r>
              <a:t>를 통해 2022년 데이터만 추출</a:t>
            </a:r>
          </a:p>
        </p:txBody>
      </p:sp>
      <p:sp>
        <p:nvSpPr>
          <p:cNvPr id="331" name="2) ‘drop_duplicates’를 사용하여 중복된 데이터 제거"/>
          <p:cNvSpPr txBox="1"/>
          <p:nvPr/>
        </p:nvSpPr>
        <p:spPr>
          <a:xfrm>
            <a:off x="1252174" y="9209530"/>
            <a:ext cx="607451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2)</a:t>
            </a:r>
            <a:r>
              <a:rPr b="1"/>
              <a:t> ‘drop_duplicates’</a:t>
            </a:r>
            <a:r>
              <a:t>를 사용하여 중복된 데이터 제거</a:t>
            </a:r>
          </a:p>
        </p:txBody>
      </p:sp>
      <p:sp>
        <p:nvSpPr>
          <p:cNvPr id="332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3" name="데이터 전처리2"/>
          <p:cNvSpPr txBox="1"/>
          <p:nvPr/>
        </p:nvSpPr>
        <p:spPr>
          <a:xfrm>
            <a:off x="1212633" y="346844"/>
            <a:ext cx="295104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전처리2</a:t>
            </a:r>
          </a:p>
        </p:txBody>
      </p:sp>
      <p:sp>
        <p:nvSpPr>
          <p:cNvPr id="334" name="03"/>
          <p:cNvSpPr txBox="1"/>
          <p:nvPr/>
        </p:nvSpPr>
        <p:spPr>
          <a:xfrm>
            <a:off x="2276008" y="9733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335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336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337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338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339" name="직사각형"/>
          <p:cNvSpPr/>
          <p:nvPr/>
        </p:nvSpPr>
        <p:spPr>
          <a:xfrm>
            <a:off x="1360642" y="2581670"/>
            <a:ext cx="1418718" cy="609600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0" name="df_sale"/>
          <p:cNvSpPr txBox="1"/>
          <p:nvPr/>
        </p:nvSpPr>
        <p:spPr>
          <a:xfrm>
            <a:off x="1514340" y="2566050"/>
            <a:ext cx="1514441" cy="609601"/>
          </a:xfrm>
          <a:prstGeom prst="rect">
            <a:avLst/>
          </a:prstGeom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df_sale</a:t>
            </a:r>
          </a:p>
        </p:txBody>
      </p:sp>
      <p:sp>
        <p:nvSpPr>
          <p:cNvPr id="341" name="확인 장식 활자"/>
          <p:cNvSpPr/>
          <p:nvPr/>
        </p:nvSpPr>
        <p:spPr>
          <a:xfrm>
            <a:off x="473210" y="7730913"/>
            <a:ext cx="535502" cy="508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2" name="직사각형"/>
          <p:cNvSpPr/>
          <p:nvPr/>
        </p:nvSpPr>
        <p:spPr>
          <a:xfrm>
            <a:off x="1257155" y="7620885"/>
            <a:ext cx="1610734" cy="609601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3" name="df_store"/>
          <p:cNvSpPr txBox="1"/>
          <p:nvPr/>
        </p:nvSpPr>
        <p:spPr>
          <a:xfrm>
            <a:off x="1410854" y="7605266"/>
            <a:ext cx="1514440" cy="609600"/>
          </a:xfrm>
          <a:prstGeom prst="rect">
            <a:avLst/>
          </a:prstGeom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df_store</a:t>
            </a:r>
          </a:p>
        </p:txBody>
      </p:sp>
      <p:pic>
        <p:nvPicPr>
          <p:cNvPr id="344" name="스크린샷 2023-12-07 오후 9.02.11.png" descr="스크린샷 2023-12-07 오후 9.02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1685" y="5551351"/>
            <a:ext cx="8961281" cy="2912065"/>
          </a:xfrm>
          <a:prstGeom prst="rect">
            <a:avLst/>
          </a:prstGeom>
          <a:ln w="12700">
            <a:miter lim="400000"/>
          </a:ln>
          <a:effectLst>
            <a:outerShdw blurRad="889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345" name="확인 장식 활자"/>
          <p:cNvSpPr/>
          <p:nvPr/>
        </p:nvSpPr>
        <p:spPr>
          <a:xfrm>
            <a:off x="13032984" y="1941420"/>
            <a:ext cx="535502" cy="508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6" name="1) ‘extract(r’(\w+)구’)’를 사용하여 ‘##구’로 끝나는 단어 추출"/>
          <p:cNvSpPr txBox="1"/>
          <p:nvPr/>
        </p:nvSpPr>
        <p:spPr>
          <a:xfrm>
            <a:off x="13738378" y="2683270"/>
            <a:ext cx="718905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1)</a:t>
            </a:r>
            <a:r>
              <a:rPr b="1"/>
              <a:t> ‘extract</a:t>
            </a:r>
            <a:r>
              <a:t>(r’(\w+)구’)’를 사용하여 ‘##구’로 끝나는 단어 추출</a:t>
            </a:r>
          </a:p>
        </p:txBody>
      </p:sp>
      <p:sp>
        <p:nvSpPr>
          <p:cNvPr id="347" name="2) ‘dropna()’를 사용하여 경기도에 위치한 역 7개 제거"/>
          <p:cNvSpPr txBox="1"/>
          <p:nvPr/>
        </p:nvSpPr>
        <p:spPr>
          <a:xfrm>
            <a:off x="13749832" y="3338152"/>
            <a:ext cx="62492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2) </a:t>
            </a:r>
            <a:r>
              <a:rPr b="1"/>
              <a:t>‘dropna()</a:t>
            </a:r>
            <a:r>
              <a:t>’를 사용하여 경기도에 위치한 역 7개 제거</a:t>
            </a:r>
          </a:p>
        </p:txBody>
      </p:sp>
      <p:sp>
        <p:nvSpPr>
          <p:cNvPr id="348" name="3) 추출 단어에 ‘구’가 누락되어서 ‘구’단어 추가"/>
          <p:cNvSpPr txBox="1"/>
          <p:nvPr/>
        </p:nvSpPr>
        <p:spPr>
          <a:xfrm>
            <a:off x="13735071" y="3964715"/>
            <a:ext cx="528001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3) 추출 단어에 ‘구’가 누락되어서 ‘구’단어 추가</a:t>
            </a:r>
          </a:p>
        </p:txBody>
      </p:sp>
      <p:sp>
        <p:nvSpPr>
          <p:cNvPr id="349" name="4) ’구이름’을 ‘groupby’를 사용하여 묶고…"/>
          <p:cNvSpPr txBox="1"/>
          <p:nvPr/>
        </p:nvSpPr>
        <p:spPr>
          <a:xfrm>
            <a:off x="13752011" y="4523141"/>
            <a:ext cx="715891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4) ’구이름’을 </a:t>
            </a:r>
            <a:r>
              <a:rPr b="1"/>
              <a:t>‘groupby’</a:t>
            </a:r>
            <a:r>
              <a:t>를 사용하여 묶고 </a:t>
            </a:r>
          </a:p>
          <a:p>
            <a:pPr algn="l">
              <a:lnSpc>
                <a:spcPct val="13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  </a:t>
            </a:r>
            <a:r>
              <a:rPr b="1"/>
              <a:t>‘reset_index’</a:t>
            </a:r>
            <a:r>
              <a:t>를 사용하여 인덱스 명을 ‘구별역의개수’로 변경</a:t>
            </a:r>
          </a:p>
        </p:txBody>
      </p:sp>
      <p:pic>
        <p:nvPicPr>
          <p:cNvPr id="350" name="스크린샷 2023-12-07 오후 9.02.28.png" descr="스크린샷 2023-12-07 오후 9.02.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6753" y="10546534"/>
            <a:ext cx="10110550" cy="2341783"/>
          </a:xfrm>
          <a:prstGeom prst="rect">
            <a:avLst/>
          </a:prstGeom>
          <a:ln w="12700">
            <a:miter lim="400000"/>
          </a:ln>
          <a:effectLst>
            <a:outerShdw blurRad="889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351" name="1) ’구별총단독개수’와 ’구별총아파트개수’를 더해 ‘구별총가구개수’ 변수 생성"/>
          <p:cNvSpPr txBox="1"/>
          <p:nvPr/>
        </p:nvSpPr>
        <p:spPr>
          <a:xfrm>
            <a:off x="13816590" y="9823681"/>
            <a:ext cx="863776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1) ’구별총단독개수’와 ’구별총아파트개수’를 더해 </a:t>
            </a:r>
            <a:r>
              <a:rPr b="1"/>
              <a:t>‘구별총가구개수’</a:t>
            </a:r>
            <a:r>
              <a:t> 변수 생성</a:t>
            </a:r>
          </a:p>
        </p:txBody>
      </p:sp>
      <p:sp>
        <p:nvSpPr>
          <p:cNvPr id="352" name="직사각형"/>
          <p:cNvSpPr/>
          <p:nvPr/>
        </p:nvSpPr>
        <p:spPr>
          <a:xfrm>
            <a:off x="13745539" y="1842453"/>
            <a:ext cx="2190091" cy="609601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3" name="df_subway"/>
          <p:cNvSpPr txBox="1"/>
          <p:nvPr/>
        </p:nvSpPr>
        <p:spPr>
          <a:xfrm>
            <a:off x="14000836" y="1814133"/>
            <a:ext cx="2176509" cy="609601"/>
          </a:xfrm>
          <a:prstGeom prst="rect">
            <a:avLst/>
          </a:prstGeom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df_subway</a:t>
            </a:r>
          </a:p>
        </p:txBody>
      </p:sp>
      <p:sp>
        <p:nvSpPr>
          <p:cNvPr id="354" name="확인 장식 활자"/>
          <p:cNvSpPr/>
          <p:nvPr/>
        </p:nvSpPr>
        <p:spPr>
          <a:xfrm>
            <a:off x="13032984" y="8975560"/>
            <a:ext cx="535502" cy="50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5" name="직사각형"/>
          <p:cNvSpPr/>
          <p:nvPr/>
        </p:nvSpPr>
        <p:spPr>
          <a:xfrm>
            <a:off x="13807127" y="8876593"/>
            <a:ext cx="1585166" cy="609601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6" name="df_build"/>
          <p:cNvSpPr txBox="1"/>
          <p:nvPr/>
        </p:nvSpPr>
        <p:spPr>
          <a:xfrm>
            <a:off x="13948126" y="8848273"/>
            <a:ext cx="1610734" cy="609601"/>
          </a:xfrm>
          <a:prstGeom prst="rect">
            <a:avLst/>
          </a:prstGeom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df_build</a:t>
            </a:r>
          </a:p>
        </p:txBody>
      </p:sp>
      <p:sp>
        <p:nvSpPr>
          <p:cNvPr id="357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스크린샷 2023-12-07 오후 9.02.51.png" descr="스크린샷 2023-12-07 오후 9.02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469" y="2563720"/>
            <a:ext cx="10454488" cy="6863780"/>
          </a:xfrm>
          <a:prstGeom prst="rect">
            <a:avLst/>
          </a:prstGeom>
          <a:ln w="12700">
            <a:miter lim="400000"/>
          </a:ln>
          <a:effectLst>
            <a:outerShdw blurRad="76200" dist="60109" dir="3668518" rotWithShape="0">
              <a:srgbClr val="000000">
                <a:alpha val="81514"/>
              </a:srgbClr>
            </a:outerShdw>
          </a:effectLst>
        </p:spPr>
      </p:pic>
      <p:pic>
        <p:nvPicPr>
          <p:cNvPr id="360" name="스크린샷 2023-12-07 오후 9.03.22.png" descr="스크린샷 2023-12-07 오후 9.03.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469" y="10041168"/>
            <a:ext cx="10454488" cy="2036589"/>
          </a:xfrm>
          <a:prstGeom prst="rect">
            <a:avLst/>
          </a:prstGeom>
          <a:ln w="12700">
            <a:miter lim="400000"/>
          </a:ln>
          <a:effectLst>
            <a:outerShdw blurRad="76200" dist="60109" dir="3668518" rotWithShape="0">
              <a:srgbClr val="000000">
                <a:alpha val="81514"/>
              </a:srgbClr>
            </a:outerShdw>
          </a:effectLst>
        </p:spPr>
      </p:pic>
      <p:sp>
        <p:nvSpPr>
          <p:cNvPr id="361" name="직사각형"/>
          <p:cNvSpPr/>
          <p:nvPr/>
        </p:nvSpPr>
        <p:spPr>
          <a:xfrm>
            <a:off x="1036551" y="2356277"/>
            <a:ext cx="2190091" cy="609600"/>
          </a:xfrm>
          <a:prstGeom prst="rect">
            <a:avLst/>
          </a:prstGeom>
          <a:solidFill>
            <a:srgbClr val="57B3AE"/>
          </a:solidFill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2" name="데이터 전처리"/>
          <p:cNvSpPr txBox="1"/>
          <p:nvPr/>
        </p:nvSpPr>
        <p:spPr>
          <a:xfrm>
            <a:off x="1139450" y="2340657"/>
            <a:ext cx="2373328" cy="609601"/>
          </a:xfrm>
          <a:prstGeom prst="rect">
            <a:avLst/>
          </a:prstGeom>
          <a:ln w="12700">
            <a:miter lim="400000"/>
          </a:ln>
          <a:effectLst>
            <a:outerShdw blurRad="139700" dist="60109" dir="3668518" rotWithShape="0">
              <a:srgbClr val="000000">
                <a:alpha val="3627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전처리 </a:t>
            </a:r>
          </a:p>
        </p:txBody>
      </p:sp>
      <p:sp>
        <p:nvSpPr>
          <p:cNvPr id="363" name="확인 장식 활자"/>
          <p:cNvSpPr/>
          <p:nvPr/>
        </p:nvSpPr>
        <p:spPr>
          <a:xfrm>
            <a:off x="394268" y="2417253"/>
            <a:ext cx="535502" cy="50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4" name="1) 두 데이터 셋을 합치기 위해 공통인 열 필요. ‘업종코드’와 ‘행정동코드’를 더하여 ‘업종_행정코드’ 생성"/>
          <p:cNvSpPr txBox="1"/>
          <p:nvPr/>
        </p:nvSpPr>
        <p:spPr>
          <a:xfrm>
            <a:off x="1053582" y="3342364"/>
            <a:ext cx="116429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1) </a:t>
            </a:r>
            <a:r>
              <a:rPr b="1"/>
              <a:t>두 데이터 셋을 합치기 위해</a:t>
            </a:r>
            <a:r>
              <a:t> 공통인 열 필요. ‘업종코드’와 ‘행정동코드’를 더하여 </a:t>
            </a:r>
            <a:r>
              <a:rPr b="1"/>
              <a:t>‘업종_행정코드</a:t>
            </a:r>
            <a:r>
              <a:t>’ 생성</a:t>
            </a:r>
          </a:p>
        </p:txBody>
      </p:sp>
      <p:sp>
        <p:nvSpPr>
          <p:cNvPr id="365" name="2) ‘merge’를 사용하여 df_sale, df_strore 데이터셋 병합 후 ‘업종_행정코드’를 기준으로 내부조인"/>
          <p:cNvSpPr txBox="1"/>
          <p:nvPr/>
        </p:nvSpPr>
        <p:spPr>
          <a:xfrm>
            <a:off x="1086972" y="4122691"/>
            <a:ext cx="110895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2)</a:t>
            </a:r>
            <a:r>
              <a:rPr b="1"/>
              <a:t> ‘merge’</a:t>
            </a:r>
            <a:r>
              <a:t>를 사용하여 df_sale, df_strore 데이터셋 병합 후 ‘업종_행정코드’를 기준으로 내부조인</a:t>
            </a:r>
          </a:p>
        </p:txBody>
      </p:sp>
      <p:sp>
        <p:nvSpPr>
          <p:cNvPr id="366" name="3) ‘query’를 사용하여  ‘연분기’ 20221 &amp; 20221는 a변수 / ‘연분기’ 20222 &amp; 20222는 b변수…"/>
          <p:cNvSpPr txBox="1"/>
          <p:nvPr/>
        </p:nvSpPr>
        <p:spPr>
          <a:xfrm>
            <a:off x="1075862" y="4771867"/>
            <a:ext cx="10692423" cy="83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3)</a:t>
            </a:r>
            <a:r>
              <a:rPr b="1"/>
              <a:t> ‘query’</a:t>
            </a:r>
            <a:r>
              <a:t>를 사용하여  ‘연분기’ 20221 &amp; 20221는 a변수 / ‘연분기’ 20222 &amp; 20222는 b변수</a:t>
            </a:r>
          </a:p>
          <a:p>
            <a: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  ‘연분기’ 20223 &amp; 20223는 c변수 / ‘연분기’ 20224 &amp; 20224는 d변수에 추출</a:t>
            </a:r>
          </a:p>
        </p:txBody>
      </p:sp>
      <p:sp>
        <p:nvSpPr>
          <p:cNvPr id="367" name="4) ’업종_행정코드’, ‘점포수’, ‘당월매출’, ‘당월매출건수’ 변수를 추출"/>
          <p:cNvSpPr txBox="1"/>
          <p:nvPr/>
        </p:nvSpPr>
        <p:spPr>
          <a:xfrm>
            <a:off x="1089899" y="5919709"/>
            <a:ext cx="76200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4) ’업종_행정코드’, ‘점포수’, ‘당월매출’, ‘당월매출건수’ 변수를 추출</a:t>
            </a:r>
          </a:p>
        </p:txBody>
      </p:sp>
      <p:sp>
        <p:nvSpPr>
          <p:cNvPr id="368" name="5) a1, b1은 e1변수 &amp; c1, d1는 e2변수에  ‘업종_행정코드’를 기준으로 내부조인"/>
          <p:cNvSpPr txBox="1"/>
          <p:nvPr/>
        </p:nvSpPr>
        <p:spPr>
          <a:xfrm>
            <a:off x="1079555" y="6789443"/>
            <a:ext cx="916716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5) a1, b1은 e1변수 &amp; c1, d1는 e2변수에  ‘업종_행정코드’를 기준으로 내부조인</a:t>
            </a:r>
          </a:p>
        </p:txBody>
      </p:sp>
      <p:sp>
        <p:nvSpPr>
          <p:cNvPr id="369" name="7) ’22년평균점포수’ &amp; ‘22년평균월매출’ &amp; ‘22년평균월매출건수’ 계산"/>
          <p:cNvSpPr txBox="1"/>
          <p:nvPr/>
        </p:nvSpPr>
        <p:spPr>
          <a:xfrm>
            <a:off x="1098770" y="8528911"/>
            <a:ext cx="79896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7) ’22년평균점포수’ &amp; ‘22년평균월매출’ &amp; ‘22년평균월매출건수’ 계산</a:t>
            </a:r>
          </a:p>
        </p:txBody>
      </p:sp>
      <p:sp>
        <p:nvSpPr>
          <p:cNvPr id="370" name="6) 생성된 e1, e2변수를 ‘업종_행정코드’를 기준으로 내부조인"/>
          <p:cNvSpPr txBox="1"/>
          <p:nvPr/>
        </p:nvSpPr>
        <p:spPr>
          <a:xfrm>
            <a:off x="1098770" y="7659178"/>
            <a:ext cx="70242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6) 생성된 e1, e2변수를 ‘업종_행정코드’를 기준으로 내부조인</a:t>
            </a:r>
          </a:p>
        </p:txBody>
      </p:sp>
      <p:sp>
        <p:nvSpPr>
          <p:cNvPr id="371" name="8) df_ss변수에 ‘업종_행정코드’, ’22년평균점포수’, ‘22년평균월매출’,  ‘22년평균월매출건수’ 데이터 추출"/>
          <p:cNvSpPr txBox="1"/>
          <p:nvPr/>
        </p:nvSpPr>
        <p:spPr>
          <a:xfrm>
            <a:off x="1119153" y="9398645"/>
            <a:ext cx="118760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8) df_ss변수에 ‘업종_행정코드’, ’22년평균점포수’, ‘22년평균월매출’,  ‘22년평균월매출건수’ 데이터 추출</a:t>
            </a:r>
          </a:p>
        </p:txBody>
      </p:sp>
      <p:sp>
        <p:nvSpPr>
          <p:cNvPr id="372" name="9) 리스트 인덱스를 사용하여 8번째 인덱스~ 마지막 변수까지  ‘행정동코드’에 저장 후…"/>
          <p:cNvSpPr txBox="1"/>
          <p:nvPr/>
        </p:nvSpPr>
        <p:spPr>
          <a:xfrm>
            <a:off x="1111111" y="10120953"/>
            <a:ext cx="9725902" cy="83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9) 리스트 인덱스를 사용하여 8번째 인덱스~ 마지막 변수까지  ‘행정동코드’에 저장 후 </a:t>
            </a:r>
          </a:p>
          <a:p>
            <a:pPr algn="l">
              <a:lnSpc>
                <a:spcPct val="14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 </a:t>
            </a:r>
            <a:r>
              <a:rPr b="1"/>
              <a:t> ‘astype’</a:t>
            </a:r>
            <a:r>
              <a:t>을 이용하여</a:t>
            </a:r>
            <a:r>
              <a:rPr b="1"/>
              <a:t> ‘int’형</a:t>
            </a:r>
            <a:r>
              <a:t>으로 변환</a:t>
            </a:r>
          </a:p>
        </p:txBody>
      </p:sp>
      <p:sp>
        <p:nvSpPr>
          <p:cNvPr id="373" name="종료 기호"/>
          <p:cNvSpPr/>
          <p:nvPr/>
        </p:nvSpPr>
        <p:spPr>
          <a:xfrm rot="16200000">
            <a:off x="-1611342" y="-4492117"/>
            <a:ext cx="8603809" cy="430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57B3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4" name="데이터 전처리 3"/>
          <p:cNvSpPr txBox="1"/>
          <p:nvPr/>
        </p:nvSpPr>
        <p:spPr>
          <a:xfrm>
            <a:off x="1212633" y="283344"/>
            <a:ext cx="295104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전처리 3</a:t>
            </a:r>
          </a:p>
        </p:txBody>
      </p:sp>
      <p:sp>
        <p:nvSpPr>
          <p:cNvPr id="375" name="03"/>
          <p:cNvSpPr txBox="1"/>
          <p:nvPr/>
        </p:nvSpPr>
        <p:spPr>
          <a:xfrm>
            <a:off x="2276008" y="922538"/>
            <a:ext cx="7761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03</a:t>
            </a:r>
          </a:p>
        </p:txBody>
      </p:sp>
      <p:sp>
        <p:nvSpPr>
          <p:cNvPr id="376" name="분석 배경 및 연구 목적"/>
          <p:cNvSpPr txBox="1"/>
          <p:nvPr/>
        </p:nvSpPr>
        <p:spPr>
          <a:xfrm>
            <a:off x="5226555" y="156344"/>
            <a:ext cx="194189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분석 배경 및 연구 목적</a:t>
            </a:r>
          </a:p>
        </p:txBody>
      </p:sp>
      <p:sp>
        <p:nvSpPr>
          <p:cNvPr id="377" name="데이터셋 소개"/>
          <p:cNvSpPr txBox="1"/>
          <p:nvPr/>
        </p:nvSpPr>
        <p:spPr>
          <a:xfrm>
            <a:off x="9537466" y="156344"/>
            <a:ext cx="194189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데이터셋 소개</a:t>
            </a:r>
          </a:p>
        </p:txBody>
      </p:sp>
      <p:sp>
        <p:nvSpPr>
          <p:cNvPr id="378" name="데이터 분석"/>
          <p:cNvSpPr txBox="1"/>
          <p:nvPr/>
        </p:nvSpPr>
        <p:spPr>
          <a:xfrm>
            <a:off x="12445274" y="156344"/>
            <a:ext cx="21765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57B3A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 분석</a:t>
            </a:r>
          </a:p>
        </p:txBody>
      </p:sp>
      <p:sp>
        <p:nvSpPr>
          <p:cNvPr id="379" name="시사점 및 한계점"/>
          <p:cNvSpPr txBox="1"/>
          <p:nvPr/>
        </p:nvSpPr>
        <p:spPr>
          <a:xfrm>
            <a:off x="15162910" y="156344"/>
            <a:ext cx="34245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시사점 및 한계점</a:t>
            </a:r>
          </a:p>
        </p:txBody>
      </p:sp>
      <p:sp>
        <p:nvSpPr>
          <p:cNvPr id="380" name="출처"/>
          <p:cNvSpPr txBox="1"/>
          <p:nvPr/>
        </p:nvSpPr>
        <p:spPr>
          <a:xfrm>
            <a:off x="18520844" y="156344"/>
            <a:ext cx="34245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출처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2739</Words>
  <Application>Microsoft Macintosh PowerPoint</Application>
  <PresentationFormat>사용자 지정</PresentationFormat>
  <Paragraphs>454</Paragraphs>
  <Slides>25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나눔고딕</vt:lpstr>
      <vt:lpstr>나눔명조</vt:lpstr>
      <vt:lpstr>Helvetica</vt:lpstr>
      <vt:lpstr>Helvetica Neue</vt:lpstr>
      <vt:lpstr>Helvetica Neue Medium</vt:lpstr>
      <vt:lpstr>Wingdings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김아라</dc:creator>
  <cp:lastModifiedBy>영광 문</cp:lastModifiedBy>
  <cp:revision>9</cp:revision>
  <dcterms:modified xsi:type="dcterms:W3CDTF">2023-12-11T03:33:54Z</dcterms:modified>
</cp:coreProperties>
</file>